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66"/>
  </p:notesMasterIdLst>
  <p:sldIdLst>
    <p:sldId id="257" r:id="rId2"/>
    <p:sldId id="260" r:id="rId3"/>
    <p:sldId id="360" r:id="rId4"/>
    <p:sldId id="288" r:id="rId5"/>
    <p:sldId id="289" r:id="rId6"/>
    <p:sldId id="336" r:id="rId7"/>
    <p:sldId id="263" r:id="rId8"/>
    <p:sldId id="290" r:id="rId9"/>
    <p:sldId id="291" r:id="rId10"/>
    <p:sldId id="265" r:id="rId11"/>
    <p:sldId id="287" r:id="rId12"/>
    <p:sldId id="266" r:id="rId13"/>
    <p:sldId id="267" r:id="rId14"/>
    <p:sldId id="268" r:id="rId15"/>
    <p:sldId id="294" r:id="rId16"/>
    <p:sldId id="269" r:id="rId17"/>
    <p:sldId id="276" r:id="rId18"/>
    <p:sldId id="270" r:id="rId19"/>
    <p:sldId id="271" r:id="rId20"/>
    <p:sldId id="292" r:id="rId21"/>
    <p:sldId id="272" r:id="rId22"/>
    <p:sldId id="274" r:id="rId23"/>
    <p:sldId id="297" r:id="rId24"/>
    <p:sldId id="298" r:id="rId25"/>
    <p:sldId id="299" r:id="rId26"/>
    <p:sldId id="600" r:id="rId27"/>
    <p:sldId id="275" r:id="rId28"/>
    <p:sldId id="331" r:id="rId29"/>
    <p:sldId id="295" r:id="rId30"/>
    <p:sldId id="277" r:id="rId31"/>
    <p:sldId id="278" r:id="rId32"/>
    <p:sldId id="279" r:id="rId33"/>
    <p:sldId id="280" r:id="rId34"/>
    <p:sldId id="281" r:id="rId35"/>
    <p:sldId id="296" r:id="rId36"/>
    <p:sldId id="282" r:id="rId37"/>
    <p:sldId id="368" r:id="rId38"/>
    <p:sldId id="283" r:id="rId39"/>
    <p:sldId id="591" r:id="rId40"/>
    <p:sldId id="594" r:id="rId41"/>
    <p:sldId id="595" r:id="rId42"/>
    <p:sldId id="596" r:id="rId43"/>
    <p:sldId id="313" r:id="rId44"/>
    <p:sldId id="592" r:id="rId45"/>
    <p:sldId id="259" r:id="rId46"/>
    <p:sldId id="593" r:id="rId47"/>
    <p:sldId id="597" r:id="rId48"/>
    <p:sldId id="374" r:id="rId49"/>
    <p:sldId id="286" r:id="rId50"/>
    <p:sldId id="359" r:id="rId51"/>
    <p:sldId id="334" r:id="rId52"/>
    <p:sldId id="361" r:id="rId53"/>
    <p:sldId id="364" r:id="rId54"/>
    <p:sldId id="335" r:id="rId55"/>
    <p:sldId id="599" r:id="rId56"/>
    <p:sldId id="381" r:id="rId57"/>
    <p:sldId id="362" r:id="rId58"/>
    <p:sldId id="348" r:id="rId59"/>
    <p:sldId id="382" r:id="rId60"/>
    <p:sldId id="588" r:id="rId61"/>
    <p:sldId id="589" r:id="rId62"/>
    <p:sldId id="365" r:id="rId63"/>
    <p:sldId id="590" r:id="rId64"/>
    <p:sldId id="285" r:id="rId6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72C62"/>
    <a:srgbClr val="ACCBF9"/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70226" autoAdjust="0"/>
  </p:normalViewPr>
  <p:slideViewPr>
    <p:cSldViewPr snapToGrid="0">
      <p:cViewPr varScale="1">
        <p:scale>
          <a:sx n="77" d="100"/>
          <a:sy n="77" d="100"/>
        </p:scale>
        <p:origin x="185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en OShaughnessy" userId="f3170bfe-43c2-407a-b42c-4d7903a65d2a" providerId="ADAL" clId="{64B9013E-18C7-409E-A68D-59D093CE35CB}"/>
    <pc:docChg chg="modSld">
      <pc:chgData name="Ben OShaughnessy" userId="f3170bfe-43c2-407a-b42c-4d7903a65d2a" providerId="ADAL" clId="{64B9013E-18C7-409E-A68D-59D093CE35CB}" dt="2025-09-12T11:51:42.466" v="0" actId="20577"/>
      <pc:docMkLst>
        <pc:docMk/>
      </pc:docMkLst>
      <pc:sldChg chg="modSp mod">
        <pc:chgData name="Ben OShaughnessy" userId="f3170bfe-43c2-407a-b42c-4d7903a65d2a" providerId="ADAL" clId="{64B9013E-18C7-409E-A68D-59D093CE35CB}" dt="2025-09-12T11:51:42.466" v="0" actId="20577"/>
        <pc:sldMkLst>
          <pc:docMk/>
          <pc:sldMk cId="1704605452" sldId="257"/>
        </pc:sldMkLst>
        <pc:spChg chg="mod">
          <ac:chgData name="Ben OShaughnessy" userId="f3170bfe-43c2-407a-b42c-4d7903a65d2a" providerId="ADAL" clId="{64B9013E-18C7-409E-A68D-59D093CE35CB}" dt="2025-09-12T11:51:42.466" v="0" actId="20577"/>
          <ac:spMkLst>
            <pc:docMk/>
            <pc:sldMk cId="1704605452" sldId="257"/>
            <ac:spMk id="4099" creationId="{00000000-0000-0000-0000-000000000000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A7B5ED8-AE44-496B-AB25-34CF554334E1}" type="doc">
      <dgm:prSet loTypeId="urn:microsoft.com/office/officeart/2005/8/layout/cycle1" loCatId="cycle" qsTypeId="urn:microsoft.com/office/officeart/2005/8/quickstyle/3d6" qsCatId="3D" csTypeId="urn:microsoft.com/office/officeart/2005/8/colors/colorful5" csCatId="colorful" phldr="1"/>
      <dgm:spPr/>
      <dgm:t>
        <a:bodyPr/>
        <a:lstStyle/>
        <a:p>
          <a:endParaRPr lang="en-IE"/>
        </a:p>
      </dgm:t>
    </dgm:pt>
    <dgm:pt modelId="{A78EDAD2-FDA0-47B2-9E44-34E3933C7F63}">
      <dgm:prSet phldrT="[Text]" custT="1"/>
      <dgm:spPr/>
      <dgm:t>
        <a:bodyPr/>
        <a:lstStyle/>
        <a:p>
          <a:r>
            <a:rPr lang="en-IE" sz="2400" dirty="0"/>
            <a:t>Build</a:t>
          </a:r>
        </a:p>
      </dgm:t>
    </dgm:pt>
    <dgm:pt modelId="{C5C0B797-9D35-491C-A45E-3B2C55A8C547}" type="parTrans" cxnId="{EE6C48AB-83B6-4F22-8096-2D423795495C}">
      <dgm:prSet/>
      <dgm:spPr/>
      <dgm:t>
        <a:bodyPr/>
        <a:lstStyle/>
        <a:p>
          <a:endParaRPr lang="en-IE"/>
        </a:p>
      </dgm:t>
    </dgm:pt>
    <dgm:pt modelId="{5F5F6E78-ABDB-422E-88AD-0756603BE3A1}" type="sibTrans" cxnId="{EE6C48AB-83B6-4F22-8096-2D423795495C}">
      <dgm:prSet/>
      <dgm:spPr/>
      <dgm:t>
        <a:bodyPr/>
        <a:lstStyle/>
        <a:p>
          <a:endParaRPr lang="en-IE"/>
        </a:p>
      </dgm:t>
    </dgm:pt>
    <dgm:pt modelId="{5CD812D5-23D4-4400-99AC-FBD1D55BCACC}">
      <dgm:prSet phldrT="[Text]" custT="1"/>
      <dgm:spPr/>
      <dgm:t>
        <a:bodyPr/>
        <a:lstStyle/>
        <a:p>
          <a:r>
            <a:rPr lang="en-IE" sz="2000" dirty="0"/>
            <a:t>Test</a:t>
          </a:r>
        </a:p>
      </dgm:t>
    </dgm:pt>
    <dgm:pt modelId="{B97CDB6D-8CEC-4461-A648-FDEAB28DE9CC}" type="parTrans" cxnId="{35B6B45E-C3D2-4A37-9420-E641FB653413}">
      <dgm:prSet/>
      <dgm:spPr/>
      <dgm:t>
        <a:bodyPr/>
        <a:lstStyle/>
        <a:p>
          <a:endParaRPr lang="en-IE"/>
        </a:p>
      </dgm:t>
    </dgm:pt>
    <dgm:pt modelId="{AD956D53-5FDE-47FC-9E07-DFAD116E55BB}" type="sibTrans" cxnId="{35B6B45E-C3D2-4A37-9420-E641FB653413}">
      <dgm:prSet/>
      <dgm:spPr/>
      <dgm:t>
        <a:bodyPr/>
        <a:lstStyle/>
        <a:p>
          <a:endParaRPr lang="en-IE"/>
        </a:p>
      </dgm:t>
    </dgm:pt>
    <dgm:pt modelId="{DB0CA434-1CFD-4804-8BA3-8D46C31461DD}">
      <dgm:prSet phldrT="[Text]"/>
      <dgm:spPr/>
      <dgm:t>
        <a:bodyPr/>
        <a:lstStyle/>
        <a:p>
          <a:r>
            <a:rPr lang="en-IE" dirty="0"/>
            <a:t>Review</a:t>
          </a:r>
        </a:p>
      </dgm:t>
    </dgm:pt>
    <dgm:pt modelId="{E613E79A-3F19-4CB4-94BF-C2E06E391629}" type="parTrans" cxnId="{5A2E271B-78DF-46A6-9376-83975639E3FB}">
      <dgm:prSet/>
      <dgm:spPr/>
      <dgm:t>
        <a:bodyPr/>
        <a:lstStyle/>
        <a:p>
          <a:endParaRPr lang="en-IE"/>
        </a:p>
      </dgm:t>
    </dgm:pt>
    <dgm:pt modelId="{4F5760FA-1761-4FC5-931F-F89F9C606409}" type="sibTrans" cxnId="{5A2E271B-78DF-46A6-9376-83975639E3FB}">
      <dgm:prSet/>
      <dgm:spPr/>
      <dgm:t>
        <a:bodyPr/>
        <a:lstStyle/>
        <a:p>
          <a:endParaRPr lang="en-IE"/>
        </a:p>
      </dgm:t>
    </dgm:pt>
    <dgm:pt modelId="{0AEFDA0E-0164-4676-A506-6F6F3A0A239D}">
      <dgm:prSet phldrT="[Text]" custT="1"/>
      <dgm:spPr/>
      <dgm:t>
        <a:bodyPr/>
        <a:lstStyle/>
        <a:p>
          <a:r>
            <a:rPr lang="en-IE" sz="2000" dirty="0"/>
            <a:t>Plan</a:t>
          </a:r>
        </a:p>
      </dgm:t>
    </dgm:pt>
    <dgm:pt modelId="{ADB578F4-9B31-4B5E-935B-15CEA25E9C72}" type="parTrans" cxnId="{292C2675-E2D5-436D-8D71-FC37068CF748}">
      <dgm:prSet/>
      <dgm:spPr/>
      <dgm:t>
        <a:bodyPr/>
        <a:lstStyle/>
        <a:p>
          <a:endParaRPr lang="en-IE"/>
        </a:p>
      </dgm:t>
    </dgm:pt>
    <dgm:pt modelId="{4E06A8DB-1763-4784-A29B-C354C4D86A02}" type="sibTrans" cxnId="{292C2675-E2D5-436D-8D71-FC37068CF748}">
      <dgm:prSet/>
      <dgm:spPr/>
      <dgm:t>
        <a:bodyPr/>
        <a:lstStyle/>
        <a:p>
          <a:endParaRPr lang="en-IE"/>
        </a:p>
      </dgm:t>
    </dgm:pt>
    <dgm:pt modelId="{CED48776-38B2-4525-9BB6-8945EBA94BA3}">
      <dgm:prSet phldrT="[Text]" custT="1"/>
      <dgm:spPr/>
      <dgm:t>
        <a:bodyPr/>
        <a:lstStyle/>
        <a:p>
          <a:r>
            <a:rPr lang="en-IE" sz="2000" dirty="0"/>
            <a:t>Design</a:t>
          </a:r>
        </a:p>
      </dgm:t>
    </dgm:pt>
    <dgm:pt modelId="{4C9AA1A4-5A63-49D1-A29F-608B1DD323E9}" type="parTrans" cxnId="{37061F40-4137-4CB5-8CA3-A5151D22DEDA}">
      <dgm:prSet/>
      <dgm:spPr/>
      <dgm:t>
        <a:bodyPr/>
        <a:lstStyle/>
        <a:p>
          <a:endParaRPr lang="en-IE"/>
        </a:p>
      </dgm:t>
    </dgm:pt>
    <dgm:pt modelId="{49A43445-E2A9-4A8E-B52B-153D9AC01C61}" type="sibTrans" cxnId="{37061F40-4137-4CB5-8CA3-A5151D22DEDA}">
      <dgm:prSet/>
      <dgm:spPr/>
      <dgm:t>
        <a:bodyPr/>
        <a:lstStyle/>
        <a:p>
          <a:endParaRPr lang="en-IE"/>
        </a:p>
      </dgm:t>
    </dgm:pt>
    <dgm:pt modelId="{9219A712-436C-40D9-B261-7FCBA5A57BFB}" type="pres">
      <dgm:prSet presAssocID="{AA7B5ED8-AE44-496B-AB25-34CF554334E1}" presName="cycle" presStyleCnt="0">
        <dgm:presLayoutVars>
          <dgm:dir/>
          <dgm:resizeHandles val="exact"/>
        </dgm:presLayoutVars>
      </dgm:prSet>
      <dgm:spPr/>
    </dgm:pt>
    <dgm:pt modelId="{CAFED037-1701-49D1-8607-A88DC1F953D8}" type="pres">
      <dgm:prSet presAssocID="{A78EDAD2-FDA0-47B2-9E44-34E3933C7F63}" presName="dummy" presStyleCnt="0"/>
      <dgm:spPr/>
    </dgm:pt>
    <dgm:pt modelId="{7407C34B-37F4-4412-A679-8E6F34F54AB7}" type="pres">
      <dgm:prSet presAssocID="{A78EDAD2-FDA0-47B2-9E44-34E3933C7F63}" presName="node" presStyleLbl="revTx" presStyleIdx="0" presStyleCnt="5">
        <dgm:presLayoutVars>
          <dgm:bulletEnabled val="1"/>
        </dgm:presLayoutVars>
      </dgm:prSet>
      <dgm:spPr/>
    </dgm:pt>
    <dgm:pt modelId="{CBEC66E8-1B12-4D27-ACB7-A0726DB4A2C2}" type="pres">
      <dgm:prSet presAssocID="{5F5F6E78-ABDB-422E-88AD-0756603BE3A1}" presName="sibTrans" presStyleLbl="node1" presStyleIdx="0" presStyleCnt="5"/>
      <dgm:spPr/>
    </dgm:pt>
    <dgm:pt modelId="{AB333A79-F7B4-47BE-BD54-CE1AC737ED2C}" type="pres">
      <dgm:prSet presAssocID="{5CD812D5-23D4-4400-99AC-FBD1D55BCACC}" presName="dummy" presStyleCnt="0"/>
      <dgm:spPr/>
    </dgm:pt>
    <dgm:pt modelId="{0C1BA0DC-C60F-4714-A656-F8B8EAF3BDD4}" type="pres">
      <dgm:prSet presAssocID="{5CD812D5-23D4-4400-99AC-FBD1D55BCACC}" presName="node" presStyleLbl="revTx" presStyleIdx="1" presStyleCnt="5">
        <dgm:presLayoutVars>
          <dgm:bulletEnabled val="1"/>
        </dgm:presLayoutVars>
      </dgm:prSet>
      <dgm:spPr/>
    </dgm:pt>
    <dgm:pt modelId="{19334809-C364-4AE4-8142-CA92E4C0A538}" type="pres">
      <dgm:prSet presAssocID="{AD956D53-5FDE-47FC-9E07-DFAD116E55BB}" presName="sibTrans" presStyleLbl="node1" presStyleIdx="1" presStyleCnt="5"/>
      <dgm:spPr/>
    </dgm:pt>
    <dgm:pt modelId="{AA97FBBF-387F-4F21-B53B-FD639158AFEA}" type="pres">
      <dgm:prSet presAssocID="{DB0CA434-1CFD-4804-8BA3-8D46C31461DD}" presName="dummy" presStyleCnt="0"/>
      <dgm:spPr/>
    </dgm:pt>
    <dgm:pt modelId="{188E2269-C231-4561-B990-EDC3AD1A6CB1}" type="pres">
      <dgm:prSet presAssocID="{DB0CA434-1CFD-4804-8BA3-8D46C31461DD}" presName="node" presStyleLbl="revTx" presStyleIdx="2" presStyleCnt="5">
        <dgm:presLayoutVars>
          <dgm:bulletEnabled val="1"/>
        </dgm:presLayoutVars>
      </dgm:prSet>
      <dgm:spPr/>
    </dgm:pt>
    <dgm:pt modelId="{715D275A-819D-4483-A10A-C93A95A57545}" type="pres">
      <dgm:prSet presAssocID="{4F5760FA-1761-4FC5-931F-F89F9C606409}" presName="sibTrans" presStyleLbl="node1" presStyleIdx="2" presStyleCnt="5"/>
      <dgm:spPr/>
    </dgm:pt>
    <dgm:pt modelId="{C6148AE6-2928-4C00-8893-EA49DB2891AF}" type="pres">
      <dgm:prSet presAssocID="{0AEFDA0E-0164-4676-A506-6F6F3A0A239D}" presName="dummy" presStyleCnt="0"/>
      <dgm:spPr/>
    </dgm:pt>
    <dgm:pt modelId="{93ECCBF0-323C-4D5E-B522-09160139F8C8}" type="pres">
      <dgm:prSet presAssocID="{0AEFDA0E-0164-4676-A506-6F6F3A0A239D}" presName="node" presStyleLbl="revTx" presStyleIdx="3" presStyleCnt="5">
        <dgm:presLayoutVars>
          <dgm:bulletEnabled val="1"/>
        </dgm:presLayoutVars>
      </dgm:prSet>
      <dgm:spPr/>
    </dgm:pt>
    <dgm:pt modelId="{683BCC95-8893-4DDA-9240-05B8847FC323}" type="pres">
      <dgm:prSet presAssocID="{4E06A8DB-1763-4784-A29B-C354C4D86A02}" presName="sibTrans" presStyleLbl="node1" presStyleIdx="3" presStyleCnt="5"/>
      <dgm:spPr/>
    </dgm:pt>
    <dgm:pt modelId="{03170613-9617-4173-A4A2-8C1CF26FC622}" type="pres">
      <dgm:prSet presAssocID="{CED48776-38B2-4525-9BB6-8945EBA94BA3}" presName="dummy" presStyleCnt="0"/>
      <dgm:spPr/>
    </dgm:pt>
    <dgm:pt modelId="{A0833E4E-023D-47EB-90F7-A07C6082A96C}" type="pres">
      <dgm:prSet presAssocID="{CED48776-38B2-4525-9BB6-8945EBA94BA3}" presName="node" presStyleLbl="revTx" presStyleIdx="4" presStyleCnt="5" custRadScaleRad="112479" custRadScaleInc="-42711">
        <dgm:presLayoutVars>
          <dgm:bulletEnabled val="1"/>
        </dgm:presLayoutVars>
      </dgm:prSet>
      <dgm:spPr/>
    </dgm:pt>
    <dgm:pt modelId="{60B933F0-DED3-4AF4-8AC5-206A8C83EE8E}" type="pres">
      <dgm:prSet presAssocID="{49A43445-E2A9-4A8E-B52B-153D9AC01C61}" presName="sibTrans" presStyleLbl="node1" presStyleIdx="4" presStyleCnt="5"/>
      <dgm:spPr/>
    </dgm:pt>
  </dgm:ptLst>
  <dgm:cxnLst>
    <dgm:cxn modelId="{6055110F-8F0C-4BAC-9153-431156C09A43}" type="presOf" srcId="{4F5760FA-1761-4FC5-931F-F89F9C606409}" destId="{715D275A-819D-4483-A10A-C93A95A57545}" srcOrd="0" destOrd="0" presId="urn:microsoft.com/office/officeart/2005/8/layout/cycle1"/>
    <dgm:cxn modelId="{5A2E271B-78DF-46A6-9376-83975639E3FB}" srcId="{AA7B5ED8-AE44-496B-AB25-34CF554334E1}" destId="{DB0CA434-1CFD-4804-8BA3-8D46C31461DD}" srcOrd="2" destOrd="0" parTransId="{E613E79A-3F19-4CB4-94BF-C2E06E391629}" sibTransId="{4F5760FA-1761-4FC5-931F-F89F9C606409}"/>
    <dgm:cxn modelId="{C9855423-0F19-43CC-A27F-972EE07ACA6D}" type="presOf" srcId="{CED48776-38B2-4525-9BB6-8945EBA94BA3}" destId="{A0833E4E-023D-47EB-90F7-A07C6082A96C}" srcOrd="0" destOrd="0" presId="urn:microsoft.com/office/officeart/2005/8/layout/cycle1"/>
    <dgm:cxn modelId="{37061F40-4137-4CB5-8CA3-A5151D22DEDA}" srcId="{AA7B5ED8-AE44-496B-AB25-34CF554334E1}" destId="{CED48776-38B2-4525-9BB6-8945EBA94BA3}" srcOrd="4" destOrd="0" parTransId="{4C9AA1A4-5A63-49D1-A29F-608B1DD323E9}" sibTransId="{49A43445-E2A9-4A8E-B52B-153D9AC01C61}"/>
    <dgm:cxn modelId="{F4099140-B56A-4A79-BB27-AB70E204FD1D}" type="presOf" srcId="{AA7B5ED8-AE44-496B-AB25-34CF554334E1}" destId="{9219A712-436C-40D9-B261-7FCBA5A57BFB}" srcOrd="0" destOrd="0" presId="urn:microsoft.com/office/officeart/2005/8/layout/cycle1"/>
    <dgm:cxn modelId="{35B6B45E-C3D2-4A37-9420-E641FB653413}" srcId="{AA7B5ED8-AE44-496B-AB25-34CF554334E1}" destId="{5CD812D5-23D4-4400-99AC-FBD1D55BCACC}" srcOrd="1" destOrd="0" parTransId="{B97CDB6D-8CEC-4461-A648-FDEAB28DE9CC}" sibTransId="{AD956D53-5FDE-47FC-9E07-DFAD116E55BB}"/>
    <dgm:cxn modelId="{D2081A69-617E-4A98-9EFE-4DC48380D426}" type="presOf" srcId="{5F5F6E78-ABDB-422E-88AD-0756603BE3A1}" destId="{CBEC66E8-1B12-4D27-ACB7-A0726DB4A2C2}" srcOrd="0" destOrd="0" presId="urn:microsoft.com/office/officeart/2005/8/layout/cycle1"/>
    <dgm:cxn modelId="{292C2675-E2D5-436D-8D71-FC37068CF748}" srcId="{AA7B5ED8-AE44-496B-AB25-34CF554334E1}" destId="{0AEFDA0E-0164-4676-A506-6F6F3A0A239D}" srcOrd="3" destOrd="0" parTransId="{ADB578F4-9B31-4B5E-935B-15CEA25E9C72}" sibTransId="{4E06A8DB-1763-4784-A29B-C354C4D86A02}"/>
    <dgm:cxn modelId="{494ABE78-40F3-4CDB-B320-C8C261FF724D}" type="presOf" srcId="{A78EDAD2-FDA0-47B2-9E44-34E3933C7F63}" destId="{7407C34B-37F4-4412-A679-8E6F34F54AB7}" srcOrd="0" destOrd="0" presId="urn:microsoft.com/office/officeart/2005/8/layout/cycle1"/>
    <dgm:cxn modelId="{9438BA9D-89BC-49F7-9428-3A153660588B}" type="presOf" srcId="{5CD812D5-23D4-4400-99AC-FBD1D55BCACC}" destId="{0C1BA0DC-C60F-4714-A656-F8B8EAF3BDD4}" srcOrd="0" destOrd="0" presId="urn:microsoft.com/office/officeart/2005/8/layout/cycle1"/>
    <dgm:cxn modelId="{A59B249F-74E3-45F1-8071-2BA9E220624E}" type="presOf" srcId="{AD956D53-5FDE-47FC-9E07-DFAD116E55BB}" destId="{19334809-C364-4AE4-8142-CA92E4C0A538}" srcOrd="0" destOrd="0" presId="urn:microsoft.com/office/officeart/2005/8/layout/cycle1"/>
    <dgm:cxn modelId="{97232CA1-D82D-47A9-9C34-F4857D77CDA3}" type="presOf" srcId="{DB0CA434-1CFD-4804-8BA3-8D46C31461DD}" destId="{188E2269-C231-4561-B990-EDC3AD1A6CB1}" srcOrd="0" destOrd="0" presId="urn:microsoft.com/office/officeart/2005/8/layout/cycle1"/>
    <dgm:cxn modelId="{EE6C48AB-83B6-4F22-8096-2D423795495C}" srcId="{AA7B5ED8-AE44-496B-AB25-34CF554334E1}" destId="{A78EDAD2-FDA0-47B2-9E44-34E3933C7F63}" srcOrd="0" destOrd="0" parTransId="{C5C0B797-9D35-491C-A45E-3B2C55A8C547}" sibTransId="{5F5F6E78-ABDB-422E-88AD-0756603BE3A1}"/>
    <dgm:cxn modelId="{442E4CCF-5590-4E6D-8238-D7E8D3AAE353}" type="presOf" srcId="{49A43445-E2A9-4A8E-B52B-153D9AC01C61}" destId="{60B933F0-DED3-4AF4-8AC5-206A8C83EE8E}" srcOrd="0" destOrd="0" presId="urn:microsoft.com/office/officeart/2005/8/layout/cycle1"/>
    <dgm:cxn modelId="{398C57D3-3124-4C6A-9C9F-E28E8EF94E0A}" type="presOf" srcId="{4E06A8DB-1763-4784-A29B-C354C4D86A02}" destId="{683BCC95-8893-4DDA-9240-05B8847FC323}" srcOrd="0" destOrd="0" presId="urn:microsoft.com/office/officeart/2005/8/layout/cycle1"/>
    <dgm:cxn modelId="{24F510E4-C665-4276-9ECE-8CB0ABC2D17F}" type="presOf" srcId="{0AEFDA0E-0164-4676-A506-6F6F3A0A239D}" destId="{93ECCBF0-323C-4D5E-B522-09160139F8C8}" srcOrd="0" destOrd="0" presId="urn:microsoft.com/office/officeart/2005/8/layout/cycle1"/>
    <dgm:cxn modelId="{106B622B-49D0-4299-B734-36E2E579B1ED}" type="presParOf" srcId="{9219A712-436C-40D9-B261-7FCBA5A57BFB}" destId="{CAFED037-1701-49D1-8607-A88DC1F953D8}" srcOrd="0" destOrd="0" presId="urn:microsoft.com/office/officeart/2005/8/layout/cycle1"/>
    <dgm:cxn modelId="{16617720-CAFC-43E4-9CE5-805CC77F2469}" type="presParOf" srcId="{9219A712-436C-40D9-B261-7FCBA5A57BFB}" destId="{7407C34B-37F4-4412-A679-8E6F34F54AB7}" srcOrd="1" destOrd="0" presId="urn:microsoft.com/office/officeart/2005/8/layout/cycle1"/>
    <dgm:cxn modelId="{88D91E07-10D4-4C6A-AE4A-1E3A0DE3F6CF}" type="presParOf" srcId="{9219A712-436C-40D9-B261-7FCBA5A57BFB}" destId="{CBEC66E8-1B12-4D27-ACB7-A0726DB4A2C2}" srcOrd="2" destOrd="0" presId="urn:microsoft.com/office/officeart/2005/8/layout/cycle1"/>
    <dgm:cxn modelId="{3264C660-C60F-4CE7-8977-389016B96DAB}" type="presParOf" srcId="{9219A712-436C-40D9-B261-7FCBA5A57BFB}" destId="{AB333A79-F7B4-47BE-BD54-CE1AC737ED2C}" srcOrd="3" destOrd="0" presId="urn:microsoft.com/office/officeart/2005/8/layout/cycle1"/>
    <dgm:cxn modelId="{76567848-8B47-46CB-B222-5B8985B356AB}" type="presParOf" srcId="{9219A712-436C-40D9-B261-7FCBA5A57BFB}" destId="{0C1BA0DC-C60F-4714-A656-F8B8EAF3BDD4}" srcOrd="4" destOrd="0" presId="urn:microsoft.com/office/officeart/2005/8/layout/cycle1"/>
    <dgm:cxn modelId="{63494188-C875-425F-A3CC-8F26B84AD2A8}" type="presParOf" srcId="{9219A712-436C-40D9-B261-7FCBA5A57BFB}" destId="{19334809-C364-4AE4-8142-CA92E4C0A538}" srcOrd="5" destOrd="0" presId="urn:microsoft.com/office/officeart/2005/8/layout/cycle1"/>
    <dgm:cxn modelId="{4A1583CA-0E90-4B25-8058-170B19D0ADA3}" type="presParOf" srcId="{9219A712-436C-40D9-B261-7FCBA5A57BFB}" destId="{AA97FBBF-387F-4F21-B53B-FD639158AFEA}" srcOrd="6" destOrd="0" presId="urn:microsoft.com/office/officeart/2005/8/layout/cycle1"/>
    <dgm:cxn modelId="{90C9C4A8-782A-4175-8F79-E599D106839B}" type="presParOf" srcId="{9219A712-436C-40D9-B261-7FCBA5A57BFB}" destId="{188E2269-C231-4561-B990-EDC3AD1A6CB1}" srcOrd="7" destOrd="0" presId="urn:microsoft.com/office/officeart/2005/8/layout/cycle1"/>
    <dgm:cxn modelId="{71EEB052-5E26-487A-B7CA-9DAD8875C2A9}" type="presParOf" srcId="{9219A712-436C-40D9-B261-7FCBA5A57BFB}" destId="{715D275A-819D-4483-A10A-C93A95A57545}" srcOrd="8" destOrd="0" presId="urn:microsoft.com/office/officeart/2005/8/layout/cycle1"/>
    <dgm:cxn modelId="{59704DBB-1F33-445F-A97E-B620AD68111F}" type="presParOf" srcId="{9219A712-436C-40D9-B261-7FCBA5A57BFB}" destId="{C6148AE6-2928-4C00-8893-EA49DB2891AF}" srcOrd="9" destOrd="0" presId="urn:microsoft.com/office/officeart/2005/8/layout/cycle1"/>
    <dgm:cxn modelId="{DC3473CF-0DA9-4F64-ABBF-EF6009683842}" type="presParOf" srcId="{9219A712-436C-40D9-B261-7FCBA5A57BFB}" destId="{93ECCBF0-323C-4D5E-B522-09160139F8C8}" srcOrd="10" destOrd="0" presId="urn:microsoft.com/office/officeart/2005/8/layout/cycle1"/>
    <dgm:cxn modelId="{6243B0F8-50B6-4115-835F-EE1B6F78452F}" type="presParOf" srcId="{9219A712-436C-40D9-B261-7FCBA5A57BFB}" destId="{683BCC95-8893-4DDA-9240-05B8847FC323}" srcOrd="11" destOrd="0" presId="urn:microsoft.com/office/officeart/2005/8/layout/cycle1"/>
    <dgm:cxn modelId="{C092E638-263A-4C41-AF1D-C5641037F027}" type="presParOf" srcId="{9219A712-436C-40D9-B261-7FCBA5A57BFB}" destId="{03170613-9617-4173-A4A2-8C1CF26FC622}" srcOrd="12" destOrd="0" presId="urn:microsoft.com/office/officeart/2005/8/layout/cycle1"/>
    <dgm:cxn modelId="{C03E4FEB-032B-40F4-BEED-E623A430C86D}" type="presParOf" srcId="{9219A712-436C-40D9-B261-7FCBA5A57BFB}" destId="{A0833E4E-023D-47EB-90F7-A07C6082A96C}" srcOrd="13" destOrd="0" presId="urn:microsoft.com/office/officeart/2005/8/layout/cycle1"/>
    <dgm:cxn modelId="{745DB848-5467-400C-A94D-1CE5350EB1CC}" type="presParOf" srcId="{9219A712-436C-40D9-B261-7FCBA5A57BFB}" destId="{60B933F0-DED3-4AF4-8AC5-206A8C83EE8E}" srcOrd="14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07C34B-37F4-4412-A679-8E6F34F54AB7}">
      <dsp:nvSpPr>
        <dsp:cNvPr id="0" name=""/>
        <dsp:cNvSpPr/>
      </dsp:nvSpPr>
      <dsp:spPr>
        <a:xfrm>
          <a:off x="3962164" y="26126"/>
          <a:ext cx="857678" cy="857678"/>
        </a:xfrm>
        <a:prstGeom prst="rect">
          <a:avLst/>
        </a:prstGeom>
        <a:solidFill>
          <a:schemeClr val="lt1">
            <a:alpha val="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2400" kern="1200" dirty="0"/>
            <a:t>Build</a:t>
          </a:r>
        </a:p>
      </dsp:txBody>
      <dsp:txXfrm>
        <a:off x="3962164" y="26126"/>
        <a:ext cx="857678" cy="857678"/>
      </dsp:txXfrm>
    </dsp:sp>
    <dsp:sp modelId="{CBEC66E8-1B12-4D27-ACB7-A0726DB4A2C2}">
      <dsp:nvSpPr>
        <dsp:cNvPr id="0" name=""/>
        <dsp:cNvSpPr/>
      </dsp:nvSpPr>
      <dsp:spPr>
        <a:xfrm>
          <a:off x="1943753" y="1213"/>
          <a:ext cx="3216742" cy="3216742"/>
        </a:xfrm>
        <a:prstGeom prst="circularArrow">
          <a:avLst>
            <a:gd name="adj1" fmla="val 5199"/>
            <a:gd name="adj2" fmla="val 335849"/>
            <a:gd name="adj3" fmla="val 21293504"/>
            <a:gd name="adj4" fmla="val 19766009"/>
            <a:gd name="adj5" fmla="val 6066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C1BA0DC-C60F-4714-A656-F8B8EAF3BDD4}">
      <dsp:nvSpPr>
        <dsp:cNvPr id="0" name=""/>
        <dsp:cNvSpPr/>
      </dsp:nvSpPr>
      <dsp:spPr>
        <a:xfrm>
          <a:off x="4480620" y="1621769"/>
          <a:ext cx="857678" cy="857678"/>
        </a:xfrm>
        <a:prstGeom prst="rect">
          <a:avLst/>
        </a:prstGeom>
        <a:solidFill>
          <a:schemeClr val="lt1">
            <a:alpha val="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2000" kern="1200" dirty="0"/>
            <a:t>Test</a:t>
          </a:r>
        </a:p>
      </dsp:txBody>
      <dsp:txXfrm>
        <a:off x="4480620" y="1621769"/>
        <a:ext cx="857678" cy="857678"/>
      </dsp:txXfrm>
    </dsp:sp>
    <dsp:sp modelId="{19334809-C364-4AE4-8142-CA92E4C0A538}">
      <dsp:nvSpPr>
        <dsp:cNvPr id="0" name=""/>
        <dsp:cNvSpPr/>
      </dsp:nvSpPr>
      <dsp:spPr>
        <a:xfrm>
          <a:off x="1943753" y="1213"/>
          <a:ext cx="3216742" cy="3216742"/>
        </a:xfrm>
        <a:prstGeom prst="circularArrow">
          <a:avLst>
            <a:gd name="adj1" fmla="val 5199"/>
            <a:gd name="adj2" fmla="val 335849"/>
            <a:gd name="adj3" fmla="val 4014970"/>
            <a:gd name="adj4" fmla="val 2253183"/>
            <a:gd name="adj5" fmla="val 6066"/>
          </a:avLst>
        </a:prstGeom>
        <a:solidFill>
          <a:schemeClr val="accent5">
            <a:hueOff val="1502676"/>
            <a:satOff val="-6595"/>
            <a:lumOff val="1961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88E2269-C231-4561-B990-EDC3AD1A6CB1}">
      <dsp:nvSpPr>
        <dsp:cNvPr id="0" name=""/>
        <dsp:cNvSpPr/>
      </dsp:nvSpPr>
      <dsp:spPr>
        <a:xfrm>
          <a:off x="3123285" y="2607931"/>
          <a:ext cx="857678" cy="857678"/>
        </a:xfrm>
        <a:prstGeom prst="rect">
          <a:avLst/>
        </a:prstGeom>
        <a:solidFill>
          <a:schemeClr val="lt1">
            <a:alpha val="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1900" kern="1200" dirty="0"/>
            <a:t>Review</a:t>
          </a:r>
        </a:p>
      </dsp:txBody>
      <dsp:txXfrm>
        <a:off x="3123285" y="2607931"/>
        <a:ext cx="857678" cy="857678"/>
      </dsp:txXfrm>
    </dsp:sp>
    <dsp:sp modelId="{715D275A-819D-4483-A10A-C93A95A57545}">
      <dsp:nvSpPr>
        <dsp:cNvPr id="0" name=""/>
        <dsp:cNvSpPr/>
      </dsp:nvSpPr>
      <dsp:spPr>
        <a:xfrm>
          <a:off x="1943753" y="1213"/>
          <a:ext cx="3216742" cy="3216742"/>
        </a:xfrm>
        <a:prstGeom prst="circularArrow">
          <a:avLst>
            <a:gd name="adj1" fmla="val 5199"/>
            <a:gd name="adj2" fmla="val 335849"/>
            <a:gd name="adj3" fmla="val 8210968"/>
            <a:gd name="adj4" fmla="val 6449182"/>
            <a:gd name="adj5" fmla="val 6066"/>
          </a:avLst>
        </a:prstGeom>
        <a:solidFill>
          <a:schemeClr val="accent5">
            <a:hueOff val="3005351"/>
            <a:satOff val="-13190"/>
            <a:lumOff val="3921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3ECCBF0-323C-4D5E-B522-09160139F8C8}">
      <dsp:nvSpPr>
        <dsp:cNvPr id="0" name=""/>
        <dsp:cNvSpPr/>
      </dsp:nvSpPr>
      <dsp:spPr>
        <a:xfrm>
          <a:off x="1765950" y="1621769"/>
          <a:ext cx="857678" cy="857678"/>
        </a:xfrm>
        <a:prstGeom prst="rect">
          <a:avLst/>
        </a:prstGeom>
        <a:solidFill>
          <a:schemeClr val="lt1">
            <a:alpha val="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2000" kern="1200" dirty="0"/>
            <a:t>Plan</a:t>
          </a:r>
        </a:p>
      </dsp:txBody>
      <dsp:txXfrm>
        <a:off x="1765950" y="1621769"/>
        <a:ext cx="857678" cy="857678"/>
      </dsp:txXfrm>
    </dsp:sp>
    <dsp:sp modelId="{683BCC95-8893-4DDA-9240-05B8847FC323}">
      <dsp:nvSpPr>
        <dsp:cNvPr id="0" name=""/>
        <dsp:cNvSpPr/>
      </dsp:nvSpPr>
      <dsp:spPr>
        <a:xfrm>
          <a:off x="1886765" y="-386051"/>
          <a:ext cx="3216742" cy="3216742"/>
        </a:xfrm>
        <a:prstGeom prst="circularArrow">
          <a:avLst>
            <a:gd name="adj1" fmla="val 5199"/>
            <a:gd name="adj2" fmla="val 335849"/>
            <a:gd name="adj3" fmla="val 11177331"/>
            <a:gd name="adj4" fmla="val 9824794"/>
            <a:gd name="adj5" fmla="val 6066"/>
          </a:avLst>
        </a:prstGeom>
        <a:solidFill>
          <a:schemeClr val="accent5">
            <a:hueOff val="4508027"/>
            <a:satOff val="-19785"/>
            <a:lumOff val="5882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0833E4E-023D-47EB-90F7-A07C6082A96C}">
      <dsp:nvSpPr>
        <dsp:cNvPr id="0" name=""/>
        <dsp:cNvSpPr/>
      </dsp:nvSpPr>
      <dsp:spPr>
        <a:xfrm>
          <a:off x="1963672" y="70682"/>
          <a:ext cx="857678" cy="857678"/>
        </a:xfrm>
        <a:prstGeom prst="rect">
          <a:avLst/>
        </a:prstGeom>
        <a:solidFill>
          <a:schemeClr val="lt1">
            <a:alpha val="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2000" kern="1200" dirty="0"/>
            <a:t>Design</a:t>
          </a:r>
        </a:p>
      </dsp:txBody>
      <dsp:txXfrm>
        <a:off x="1963672" y="70682"/>
        <a:ext cx="857678" cy="857678"/>
      </dsp:txXfrm>
    </dsp:sp>
    <dsp:sp modelId="{60B933F0-DED3-4AF4-8AC5-206A8C83EE8E}">
      <dsp:nvSpPr>
        <dsp:cNvPr id="0" name=""/>
        <dsp:cNvSpPr/>
      </dsp:nvSpPr>
      <dsp:spPr>
        <a:xfrm>
          <a:off x="1712081" y="-91020"/>
          <a:ext cx="3216742" cy="3216742"/>
        </a:xfrm>
        <a:prstGeom prst="circularArrow">
          <a:avLst>
            <a:gd name="adj1" fmla="val 5199"/>
            <a:gd name="adj2" fmla="val 335849"/>
            <a:gd name="adj3" fmla="val 17467364"/>
            <a:gd name="adj4" fmla="val 14971825"/>
            <a:gd name="adj5" fmla="val 6066"/>
          </a:avLst>
        </a:prstGeom>
        <a:solidFill>
          <a:schemeClr val="accent5">
            <a:hueOff val="6010703"/>
            <a:satOff val="-26380"/>
            <a:lumOff val="7843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6">
  <dgm:title val=""/>
  <dgm:desc val=""/>
  <dgm:catLst>
    <dgm:cat type="3D" pri="11600"/>
  </dgm:catLst>
  <dgm:scene3d>
    <a:camera prst="perspectiveRelaxedModerately" zoom="92000"/>
    <a:lightRig rig="balanced" dir="t">
      <a:rot lat="0" lon="0" rev="12700000"/>
    </a:lightRig>
  </dgm:scene3d>
  <dgm:styleLbl name="node0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008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5400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54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25400" prstMaterial="plastic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75000" prstMaterial="plastic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2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3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4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fgAcc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 z="-10400" extrusionH="12700" prstMaterial="plastic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008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D78C0D-A251-4A9B-839C-E8995249108F}" type="datetimeFigureOut">
              <a:rPr lang="en-IE" smtClean="0"/>
              <a:t>12/09/2025</a:t>
            </a:fld>
            <a:endParaRPr lang="en-I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810947-77B5-4EE2-A854-73EAE13690BA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9374089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5B3C35A-099E-4867-9ECA-C7C8A6FD2E28}" type="slidenum">
              <a:rPr lang="en-US"/>
              <a:pPr/>
              <a:t>2</a:t>
            </a:fld>
            <a:r>
              <a:rPr lang="en-US" dirty="0"/>
              <a:t>##</a:t>
            </a:r>
          </a:p>
        </p:txBody>
      </p:sp>
      <p:sp>
        <p:nvSpPr>
          <p:cNvPr id="424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424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7714715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3A44788-8061-4105-B1B0-45EC07911010}" type="slidenum">
              <a:rPr lang="en-US"/>
              <a:pPr/>
              <a:t>12</a:t>
            </a:fld>
            <a:r>
              <a:rPr lang="en-US" dirty="0"/>
              <a:t>##</a:t>
            </a:r>
          </a:p>
        </p:txBody>
      </p:sp>
      <p:sp>
        <p:nvSpPr>
          <p:cNvPr id="7956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7956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8925941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3A44788-8061-4105-B1B0-45EC07911010}" type="slidenum">
              <a:rPr lang="en-US"/>
              <a:pPr/>
              <a:t>13</a:t>
            </a:fld>
            <a:r>
              <a:rPr lang="en-US" dirty="0"/>
              <a:t>##</a:t>
            </a:r>
          </a:p>
        </p:txBody>
      </p:sp>
      <p:sp>
        <p:nvSpPr>
          <p:cNvPr id="7956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7956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0871120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3A44788-8061-4105-B1B0-45EC07911010}" type="slidenum">
              <a:rPr lang="en-US"/>
              <a:pPr/>
              <a:t>14</a:t>
            </a:fld>
            <a:r>
              <a:rPr lang="en-US" dirty="0"/>
              <a:t>##</a:t>
            </a:r>
          </a:p>
        </p:txBody>
      </p:sp>
      <p:sp>
        <p:nvSpPr>
          <p:cNvPr id="7956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7956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4387044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3A44788-8061-4105-B1B0-45EC07911010}" type="slidenum">
              <a:rPr lang="en-US"/>
              <a:pPr/>
              <a:t>15</a:t>
            </a:fld>
            <a:r>
              <a:rPr lang="en-US" dirty="0"/>
              <a:t>##</a:t>
            </a:r>
          </a:p>
        </p:txBody>
      </p:sp>
      <p:sp>
        <p:nvSpPr>
          <p:cNvPr id="7956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7956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6017043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3A44788-8061-4105-B1B0-45EC07911010}" type="slidenum">
              <a:rPr lang="en-US"/>
              <a:pPr/>
              <a:t>16</a:t>
            </a:fld>
            <a:r>
              <a:rPr lang="en-US" dirty="0"/>
              <a:t>##</a:t>
            </a:r>
          </a:p>
        </p:txBody>
      </p:sp>
      <p:sp>
        <p:nvSpPr>
          <p:cNvPr id="7956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7956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311151" indent="-363538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59377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3A44788-8061-4105-B1B0-45EC07911010}" type="slidenum">
              <a:rPr lang="en-US"/>
              <a:pPr/>
              <a:t>17</a:t>
            </a:fld>
            <a:r>
              <a:rPr lang="en-US" dirty="0"/>
              <a:t>##</a:t>
            </a:r>
          </a:p>
        </p:txBody>
      </p:sp>
      <p:sp>
        <p:nvSpPr>
          <p:cNvPr id="7956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7956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311151" indent="-363538"/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0894331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3A44788-8061-4105-B1B0-45EC07911010}" type="slidenum">
              <a:rPr lang="en-US"/>
              <a:pPr/>
              <a:t>18</a:t>
            </a:fld>
            <a:r>
              <a:rPr lang="en-US" dirty="0"/>
              <a:t>##</a:t>
            </a:r>
          </a:p>
        </p:txBody>
      </p:sp>
      <p:sp>
        <p:nvSpPr>
          <p:cNvPr id="7956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7956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3620078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3A44788-8061-4105-B1B0-45EC07911010}" type="slidenum">
              <a:rPr lang="en-US"/>
              <a:pPr/>
              <a:t>19</a:t>
            </a:fld>
            <a:r>
              <a:rPr lang="en-US" dirty="0"/>
              <a:t>##</a:t>
            </a:r>
          </a:p>
        </p:txBody>
      </p:sp>
      <p:sp>
        <p:nvSpPr>
          <p:cNvPr id="7956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7956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10913652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810947-77B5-4EE2-A854-73EAE13690BA}" type="slidenum">
              <a:rPr lang="en-IE" smtClean="0"/>
              <a:t>20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18920442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3A44788-8061-4105-B1B0-45EC07911010}" type="slidenum">
              <a:rPr lang="en-US"/>
              <a:pPr/>
              <a:t>21</a:t>
            </a:fld>
            <a:r>
              <a:rPr lang="en-US" dirty="0"/>
              <a:t>##</a:t>
            </a:r>
          </a:p>
        </p:txBody>
      </p:sp>
      <p:sp>
        <p:nvSpPr>
          <p:cNvPr id="7956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7956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5744954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810947-77B5-4EE2-A854-73EAE13690BA}" type="slidenum">
              <a:rPr lang="en-IE" smtClean="0"/>
              <a:t>4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04898125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3A44788-8061-4105-B1B0-45EC07911010}" type="slidenum">
              <a:rPr lang="en-US"/>
              <a:pPr/>
              <a:t>22</a:t>
            </a:fld>
            <a:r>
              <a:rPr lang="en-US" dirty="0"/>
              <a:t>##</a:t>
            </a:r>
          </a:p>
        </p:txBody>
      </p:sp>
      <p:sp>
        <p:nvSpPr>
          <p:cNvPr id="7956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7956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311151" indent="-363538"/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54096805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10947-77B5-4EE2-A854-73EAE13690BA}" type="slidenum">
              <a:rPr lang="en-IE" smtClean="0"/>
              <a:t>23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3797588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10947-77B5-4EE2-A854-73EAE13690BA}" type="slidenum">
              <a:rPr lang="en-IE" smtClean="0"/>
              <a:t>24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25310989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10947-77B5-4EE2-A854-73EAE13690BA}" type="slidenum">
              <a:rPr lang="en-IE" smtClean="0"/>
              <a:t>26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05046733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53401EC-82D0-4808-B462-29C5404FB0F5}" type="slidenum">
              <a:rPr lang="en-US"/>
              <a:pPr/>
              <a:t>27</a:t>
            </a:fld>
            <a:r>
              <a:rPr lang="en-US" dirty="0"/>
              <a:t>##</a:t>
            </a:r>
          </a:p>
        </p:txBody>
      </p:sp>
      <p:sp>
        <p:nvSpPr>
          <p:cNvPr id="7393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7393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7226653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06A36A-7A0E-4DC6-8818-EC2CA0FEC8A1}" type="slidenum">
              <a:rPr lang="en-IE" smtClean="0"/>
              <a:t>28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63743784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3A44788-8061-4105-B1B0-45EC07911010}" type="slidenum">
              <a:rPr lang="en-US"/>
              <a:pPr/>
              <a:t>29</a:t>
            </a:fld>
            <a:r>
              <a:rPr lang="en-US" dirty="0"/>
              <a:t>##</a:t>
            </a:r>
          </a:p>
        </p:txBody>
      </p:sp>
      <p:sp>
        <p:nvSpPr>
          <p:cNvPr id="7956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7956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97547747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3A44788-8061-4105-B1B0-45EC07911010}" type="slidenum">
              <a:rPr lang="en-US"/>
              <a:pPr/>
              <a:t>30</a:t>
            </a:fld>
            <a:r>
              <a:rPr lang="en-US" dirty="0"/>
              <a:t>##</a:t>
            </a:r>
          </a:p>
        </p:txBody>
      </p:sp>
      <p:sp>
        <p:nvSpPr>
          <p:cNvPr id="7956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7956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42631959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3A44788-8061-4105-B1B0-45EC07911010}" type="slidenum">
              <a:rPr lang="en-US"/>
              <a:pPr/>
              <a:t>31</a:t>
            </a:fld>
            <a:r>
              <a:rPr lang="en-US" dirty="0"/>
              <a:t>##</a:t>
            </a:r>
          </a:p>
        </p:txBody>
      </p:sp>
      <p:sp>
        <p:nvSpPr>
          <p:cNvPr id="7956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7956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7253658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3A44788-8061-4105-B1B0-45EC07911010}" type="slidenum">
              <a:rPr lang="en-US"/>
              <a:pPr/>
              <a:t>32</a:t>
            </a:fld>
            <a:r>
              <a:rPr lang="en-US" dirty="0"/>
              <a:t>##</a:t>
            </a:r>
          </a:p>
        </p:txBody>
      </p:sp>
      <p:sp>
        <p:nvSpPr>
          <p:cNvPr id="7956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7956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311151" indent="-363538"/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9816249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810947-77B5-4EE2-A854-73EAE13690BA}" type="slidenum">
              <a:rPr lang="en-IE" smtClean="0"/>
              <a:t>5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24859831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3A44788-8061-4105-B1B0-45EC07911010}" type="slidenum">
              <a:rPr lang="en-US"/>
              <a:pPr/>
              <a:t>33</a:t>
            </a:fld>
            <a:r>
              <a:rPr lang="en-US" dirty="0"/>
              <a:t>##</a:t>
            </a:r>
          </a:p>
        </p:txBody>
      </p:sp>
      <p:sp>
        <p:nvSpPr>
          <p:cNvPr id="7956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7956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83962405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3A44788-8061-4105-B1B0-45EC07911010}" type="slidenum">
              <a:rPr lang="en-US"/>
              <a:pPr/>
              <a:t>34</a:t>
            </a:fld>
            <a:r>
              <a:rPr lang="en-US" dirty="0"/>
              <a:t>##</a:t>
            </a:r>
          </a:p>
        </p:txBody>
      </p:sp>
      <p:sp>
        <p:nvSpPr>
          <p:cNvPr id="7956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7956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311150" indent="-311150"/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61464367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10947-77B5-4EE2-A854-73EAE13690BA}" type="slidenum">
              <a:rPr lang="en-IE" smtClean="0"/>
              <a:t>35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17382462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3A44788-8061-4105-B1B0-45EC07911010}" type="slidenum">
              <a:rPr lang="en-US"/>
              <a:pPr/>
              <a:t>36</a:t>
            </a:fld>
            <a:r>
              <a:rPr lang="en-US" dirty="0"/>
              <a:t>##</a:t>
            </a:r>
          </a:p>
        </p:txBody>
      </p:sp>
      <p:sp>
        <p:nvSpPr>
          <p:cNvPr id="7956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7956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363538" indent="-363538"/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57363988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14409568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3A44788-8061-4105-B1B0-45EC07911010}" type="slidenum">
              <a:rPr lang="en-US"/>
              <a:pPr/>
              <a:t>38</a:t>
            </a:fld>
            <a:r>
              <a:rPr lang="en-US" dirty="0"/>
              <a:t>##</a:t>
            </a:r>
          </a:p>
        </p:txBody>
      </p:sp>
      <p:sp>
        <p:nvSpPr>
          <p:cNvPr id="7956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7956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311151" indent="-363538"/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90744148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73210438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13215847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74723246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8378743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8B646C-87AC-A143-A5B0-7FBB5CE0F6C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10524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47059848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00771518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1030703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B646C-87AC-A143-A5B0-7FBB5CE0F6CE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616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8B646C-87AC-A143-A5B0-7FBB5CE0F6CE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06497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8B646C-87AC-A143-A5B0-7FBB5CE0F6CE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26324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8B646C-87AC-A143-A5B0-7FBB5CE0F6CE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93603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8B646C-87AC-A143-A5B0-7FBB5CE0F6CE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84502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8B646C-87AC-A143-A5B0-7FBB5CE0F6CE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27995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8B646C-87AC-A143-A5B0-7FBB5CE0F6CE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2899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3A44788-8061-4105-B1B0-45EC07911010}" type="slidenum">
              <a:rPr lang="en-US"/>
              <a:pPr/>
              <a:t>7</a:t>
            </a:fld>
            <a:r>
              <a:rPr lang="en-US" dirty="0"/>
              <a:t>##</a:t>
            </a:r>
          </a:p>
        </p:txBody>
      </p:sp>
      <p:sp>
        <p:nvSpPr>
          <p:cNvPr id="7956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7956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8930287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10947-77B5-4EE2-A854-73EAE13690BA}" type="slidenum">
              <a:rPr lang="en-IE" smtClean="0"/>
              <a:t>55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8927580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B646C-87AC-A143-A5B0-7FBB5CE0F6CE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20199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8B646C-87AC-A143-A5B0-7FBB5CE0F6CE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518245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8B646C-87AC-A143-A5B0-7FBB5CE0F6CE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72559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B646C-87AC-A143-A5B0-7FBB5CE0F6CE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73283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8B646C-87AC-A143-A5B0-7FBB5CE0F6CE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78010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8B646C-87AC-A143-A5B0-7FBB5CE0F6CE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66485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8B646C-87AC-A143-A5B0-7FBB5CE0F6CE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26270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A1C33E3-88F0-47D6-959B-869C3121453C}" type="slidenum">
              <a:rPr lang="en-US"/>
              <a:pPr/>
              <a:t>64</a:t>
            </a:fld>
            <a:r>
              <a:rPr lang="en-US" dirty="0"/>
              <a:t>##</a:t>
            </a:r>
          </a:p>
        </p:txBody>
      </p:sp>
      <p:sp>
        <p:nvSpPr>
          <p:cNvPr id="435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4352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70520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3A44788-8061-4105-B1B0-45EC07911010}" type="slidenum">
              <a:rPr lang="en-US"/>
              <a:pPr/>
              <a:t>8</a:t>
            </a:fld>
            <a:r>
              <a:rPr lang="en-US" dirty="0"/>
              <a:t>##</a:t>
            </a:r>
          </a:p>
        </p:txBody>
      </p:sp>
      <p:sp>
        <p:nvSpPr>
          <p:cNvPr id="7956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7956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8048734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810947-77B5-4EE2-A854-73EAE13690BA}" type="slidenum">
              <a:rPr lang="en-IE" smtClean="0"/>
              <a:t>9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6300326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53401EC-82D0-4808-B462-29C5404FB0F5}" type="slidenum">
              <a:rPr lang="en-US"/>
              <a:pPr/>
              <a:t>10</a:t>
            </a:fld>
            <a:r>
              <a:rPr lang="en-US" dirty="0"/>
              <a:t>##</a:t>
            </a:r>
          </a:p>
        </p:txBody>
      </p:sp>
      <p:sp>
        <p:nvSpPr>
          <p:cNvPr id="7393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7393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5905168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EE3C7984-1457-48D7-9BFF-318CF7799E7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6A821799-B4F6-4194-BD28-385DCD4C8184}" type="slidenum">
              <a:rPr lang="en-US" altLang="en-US" sz="1200"/>
              <a:pPr/>
              <a:t>11</a:t>
            </a:fld>
            <a:endParaRPr lang="en-US" altLang="en-US" sz="1200"/>
          </a:p>
        </p:txBody>
      </p:sp>
      <p:sp>
        <p:nvSpPr>
          <p:cNvPr id="131074" name="Rectangle 2">
            <a:extLst>
              <a:ext uri="{FF2B5EF4-FFF2-40B4-BE49-F238E27FC236}">
                <a16:creationId xmlns:a16="http://schemas.microsoft.com/office/drawing/2014/main" id="{B63C1AD2-674C-4A33-A1D6-F2116E46349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31075" name="Rectangle 3">
            <a:extLst>
              <a:ext uri="{FF2B5EF4-FFF2-40B4-BE49-F238E27FC236}">
                <a16:creationId xmlns:a16="http://schemas.microsoft.com/office/drawing/2014/main" id="{DA41A238-2495-4DBF-9A8C-17BD4A73CF0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628821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609601"/>
            <a:ext cx="10363200" cy="4267200"/>
          </a:xfrm>
        </p:spPr>
        <p:txBody>
          <a:bodyPr/>
          <a:lstStyle>
            <a:lvl1pPr>
              <a:lnSpc>
                <a:spcPct val="100000"/>
              </a:lnSpc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4953000"/>
            <a:ext cx="8534400" cy="12192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rgbClr val="0070C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EC1A7A-E758-41D4-8F55-BDEA3DF8481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9721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79413" y="1388226"/>
            <a:ext cx="11525251" cy="5290388"/>
          </a:xfrm>
          <a:prstGeom prst="rect">
            <a:avLst/>
          </a:prstGeom>
        </p:spPr>
        <p:txBody>
          <a:bodyPr/>
          <a:lstStyle>
            <a:lvl1pPr>
              <a:spcBef>
                <a:spcPts val="1050"/>
              </a:spcBef>
              <a:defRPr b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857378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219200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</p:spPr>
        <p:txBody>
          <a:bodyPr/>
          <a:lstStyle>
            <a:lvl1pPr>
              <a:defRPr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buFont typeface="Arial" pitchFamily="34" charset="0"/>
              <a:buChar char="•"/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840EF4D-64FA-4B6A-BB34-20812DEF14D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3732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1371601"/>
            <a:ext cx="10363200" cy="2505075"/>
          </a:xfrm>
        </p:spPr>
        <p:txBody>
          <a:bodyPr/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kern="1200" dirty="0" smtClean="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4068764"/>
            <a:ext cx="10363200" cy="1131887"/>
          </a:xfrm>
        </p:spPr>
        <p:txBody>
          <a:bodyPr/>
          <a:lstStyle>
            <a:lvl1pPr marL="0" indent="0" algn="ctr">
              <a:buNone/>
              <a:defRPr sz="200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47110C0-82F8-47B8-BECC-E59F9AD0807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4897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295400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40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487680" y="1600200"/>
            <a:ext cx="5388864" cy="4526280"/>
          </a:xfrm>
        </p:spPr>
        <p:txBody>
          <a:bodyPr/>
          <a:lstStyle>
            <a:lvl1pPr>
              <a:defRPr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4739998-F546-4209-86C0-04F20D98AC4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6335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5386917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7601" y="1600200"/>
            <a:ext cx="5389033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609600" y="2212848"/>
            <a:ext cx="5388864" cy="3913632"/>
          </a:xfrm>
        </p:spPr>
        <p:txBody>
          <a:bodyPr/>
          <a:lstStyle>
            <a:lvl1pPr>
              <a:defRPr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6230112" y="2212849"/>
            <a:ext cx="5388864" cy="3913187"/>
          </a:xfrm>
        </p:spPr>
        <p:txBody>
          <a:bodyPr/>
          <a:lstStyle>
            <a:lvl1pPr>
              <a:defRPr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7B270B1-E05A-4B5E-B0D2-82E1A3EF26F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6704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1F66A4-E29D-4FB4-818D-8E4DF85E4C7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644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6D1DC8-8FCB-4A43-A18D-4B545A9230E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5261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76117" y="266700"/>
            <a:ext cx="4011084" cy="2095500"/>
          </a:xfrm>
        </p:spPr>
        <p:txBody>
          <a:bodyPr/>
          <a:lstStyle>
            <a:lvl1pPr algn="ctr">
              <a:lnSpc>
                <a:spcPct val="100000"/>
              </a:lnSpc>
              <a:defRPr sz="2800" b="0">
                <a:effectLst>
                  <a:outerShdw blurRad="50800" dist="25400" dir="5400000" algn="t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8850" y="273051"/>
            <a:ext cx="6661151" cy="5853113"/>
          </a:xfrm>
        </p:spPr>
        <p:txBody>
          <a:bodyPr/>
          <a:lstStyle>
            <a:lvl1pPr>
              <a:defRPr sz="320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80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876117" y="2438401"/>
            <a:ext cx="4011084" cy="3687763"/>
          </a:xfr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buNone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9931A34-5ED6-414A-86B4-2C7823401AF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0240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9435" y="228600"/>
            <a:ext cx="7615765" cy="895350"/>
          </a:xfrm>
        </p:spPr>
        <p:txBody>
          <a:bodyPr/>
          <a:lstStyle>
            <a:lvl1pPr algn="ctr">
              <a:lnSpc>
                <a:spcPct val="100000"/>
              </a:lnSpc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010835" y="1143000"/>
            <a:ext cx="8072965" cy="4541044"/>
          </a:xfrm>
          <a:ln w="76200">
            <a:solidFill>
              <a:schemeClr val="bg1"/>
            </a:solidFill>
          </a:ln>
          <a:effectLst>
            <a:outerShdw blurRad="88900" dist="50800" dir="5400000" algn="ctr" rotWithShape="0">
              <a:srgbClr val="000000">
                <a:alpha val="25000"/>
              </a:srgbClr>
            </a:outerShdw>
          </a:effectLst>
        </p:spPr>
        <p:txBody>
          <a:bodyPr rtlCol="0">
            <a:normAutofit/>
          </a:bodyPr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39435" y="5810250"/>
            <a:ext cx="7615765" cy="5334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6EE343D-F065-40B1-AD6B-5B7993E71E7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0404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4478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483601" y="6356351"/>
            <a:ext cx="2781300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91901" y="6356351"/>
            <a:ext cx="749300" cy="365125"/>
          </a:xfrm>
          <a:prstGeom prst="rect">
            <a:avLst/>
          </a:prstGeom>
        </p:spPr>
        <p:txBody>
          <a:bodyPr vert="horz" lIns="27432" tIns="45720" rIns="45720" bIns="45720" rtlCol="0" anchor="ctr"/>
          <a:lstStyle>
            <a:lvl1pPr algn="l">
              <a:defRPr sz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pPr>
              <a:defRPr/>
            </a:pPr>
            <a:fld id="{1C8F07AD-C54C-47FD-80CB-D3062AFB8A0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6766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</p:sldLayoutIdLst>
  <p:hf sldNum="0" hdr="0" ftr="0" dt="0"/>
  <p:txStyles>
    <p:titleStyle>
      <a:lvl1pPr algn="ctr" rtl="0" fontAlgn="base">
        <a:lnSpc>
          <a:spcPts val="5800"/>
        </a:lnSpc>
        <a:spcBef>
          <a:spcPct val="0"/>
        </a:spcBef>
        <a:spcAft>
          <a:spcPct val="0"/>
        </a:spcAft>
        <a:defRPr sz="4000" kern="1200">
          <a:solidFill>
            <a:schemeClr val="tx2"/>
          </a:solidFill>
          <a:effectLst>
            <a:outerShdw blurRad="63500" dist="38100" dir="5400000" algn="t" rotWithShape="0">
              <a:prstClr val="black">
                <a:alpha val="25000"/>
              </a:prstClr>
            </a:outerShdw>
          </a:effectLst>
          <a:latin typeface="+mn-lt"/>
          <a:ea typeface="+mj-ea"/>
          <a:cs typeface="+mj-cs"/>
        </a:defRPr>
      </a:lvl1pPr>
      <a:lvl2pPr algn="ctr" rtl="0" fontAlgn="base">
        <a:lnSpc>
          <a:spcPts val="5800"/>
        </a:lnSpc>
        <a:spcBef>
          <a:spcPct val="0"/>
        </a:spcBef>
        <a:spcAft>
          <a:spcPct val="0"/>
        </a:spcAft>
        <a:defRPr sz="5400">
          <a:solidFill>
            <a:schemeClr val="tx2"/>
          </a:solidFill>
          <a:latin typeface="Palatino Linotype" pitchFamily="18" charset="0"/>
        </a:defRPr>
      </a:lvl2pPr>
      <a:lvl3pPr algn="ctr" rtl="0" fontAlgn="base">
        <a:lnSpc>
          <a:spcPts val="5800"/>
        </a:lnSpc>
        <a:spcBef>
          <a:spcPct val="0"/>
        </a:spcBef>
        <a:spcAft>
          <a:spcPct val="0"/>
        </a:spcAft>
        <a:defRPr sz="5400">
          <a:solidFill>
            <a:schemeClr val="tx2"/>
          </a:solidFill>
          <a:latin typeface="Palatino Linotype" pitchFamily="18" charset="0"/>
        </a:defRPr>
      </a:lvl3pPr>
      <a:lvl4pPr algn="ctr" rtl="0" fontAlgn="base">
        <a:lnSpc>
          <a:spcPts val="5800"/>
        </a:lnSpc>
        <a:spcBef>
          <a:spcPct val="0"/>
        </a:spcBef>
        <a:spcAft>
          <a:spcPct val="0"/>
        </a:spcAft>
        <a:defRPr sz="5400">
          <a:solidFill>
            <a:schemeClr val="tx2"/>
          </a:solidFill>
          <a:latin typeface="Palatino Linotype" pitchFamily="18" charset="0"/>
        </a:defRPr>
      </a:lvl4pPr>
      <a:lvl5pPr algn="ctr" rtl="0" fontAlgn="base">
        <a:lnSpc>
          <a:spcPts val="5800"/>
        </a:lnSpc>
        <a:spcBef>
          <a:spcPct val="0"/>
        </a:spcBef>
        <a:spcAft>
          <a:spcPct val="0"/>
        </a:spcAft>
        <a:defRPr sz="5400">
          <a:solidFill>
            <a:schemeClr val="tx2"/>
          </a:solidFill>
          <a:latin typeface="Palatino Linotype" pitchFamily="18" charset="0"/>
        </a:defRPr>
      </a:lvl5pPr>
      <a:lvl6pPr marL="457200" algn="ctr" rtl="0" fontAlgn="base">
        <a:lnSpc>
          <a:spcPts val="5800"/>
        </a:lnSpc>
        <a:spcBef>
          <a:spcPct val="0"/>
        </a:spcBef>
        <a:spcAft>
          <a:spcPct val="0"/>
        </a:spcAft>
        <a:defRPr sz="5400">
          <a:solidFill>
            <a:schemeClr val="tx2"/>
          </a:solidFill>
          <a:latin typeface="Palatino Linotype" pitchFamily="18" charset="0"/>
        </a:defRPr>
      </a:lvl6pPr>
      <a:lvl7pPr marL="914400" algn="ctr" rtl="0" fontAlgn="base">
        <a:lnSpc>
          <a:spcPts val="5800"/>
        </a:lnSpc>
        <a:spcBef>
          <a:spcPct val="0"/>
        </a:spcBef>
        <a:spcAft>
          <a:spcPct val="0"/>
        </a:spcAft>
        <a:defRPr sz="5400">
          <a:solidFill>
            <a:schemeClr val="tx2"/>
          </a:solidFill>
          <a:latin typeface="Palatino Linotype" pitchFamily="18" charset="0"/>
        </a:defRPr>
      </a:lvl7pPr>
      <a:lvl8pPr marL="1371600" algn="ctr" rtl="0" fontAlgn="base">
        <a:lnSpc>
          <a:spcPts val="5800"/>
        </a:lnSpc>
        <a:spcBef>
          <a:spcPct val="0"/>
        </a:spcBef>
        <a:spcAft>
          <a:spcPct val="0"/>
        </a:spcAft>
        <a:defRPr sz="5400">
          <a:solidFill>
            <a:schemeClr val="tx2"/>
          </a:solidFill>
          <a:latin typeface="Palatino Linotype" pitchFamily="18" charset="0"/>
        </a:defRPr>
      </a:lvl8pPr>
      <a:lvl9pPr marL="1828800" algn="ctr" rtl="0" fontAlgn="base">
        <a:lnSpc>
          <a:spcPts val="5800"/>
        </a:lnSpc>
        <a:spcBef>
          <a:spcPct val="0"/>
        </a:spcBef>
        <a:spcAft>
          <a:spcPct val="0"/>
        </a:spcAft>
        <a:defRPr sz="5400">
          <a:solidFill>
            <a:schemeClr val="tx2"/>
          </a:solidFill>
          <a:latin typeface="Palatino Linotype" pitchFamily="18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rgbClr val="0070C0"/>
          </a:solidFill>
          <a:latin typeface="+mj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Courier New" pitchFamily="49" charset="0"/>
        <a:buChar char="o"/>
        <a:defRPr sz="1600" kern="1200">
          <a:solidFill>
            <a:srgbClr val="0070C0"/>
          </a:solidFill>
          <a:latin typeface="+mj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1600" kern="1200">
          <a:solidFill>
            <a:srgbClr val="0070C0"/>
          </a:solidFill>
          <a:latin typeface="+mj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Courier New" pitchFamily="49" charset="0"/>
        <a:buChar char="o"/>
        <a:defRPr sz="1600" kern="1200">
          <a:solidFill>
            <a:srgbClr val="0070C0"/>
          </a:solidFill>
          <a:latin typeface="+mj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1600" kern="1200">
          <a:solidFill>
            <a:srgbClr val="0070C0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jpeg"/><Relationship Id="rId5" Type="http://schemas.openxmlformats.org/officeDocument/2006/relationships/image" Target="../media/image54.jpeg"/><Relationship Id="rId4" Type="http://schemas.openxmlformats.org/officeDocument/2006/relationships/image" Target="../media/image53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jpe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9.png"/><Relationship Id="rId5" Type="http://schemas.openxmlformats.org/officeDocument/2006/relationships/image" Target="../media/image68.jpg"/><Relationship Id="rId4" Type="http://schemas.openxmlformats.org/officeDocument/2006/relationships/image" Target="../media/image67.png"/><Relationship Id="rId9" Type="http://schemas.openxmlformats.org/officeDocument/2006/relationships/image" Target="../media/image72.jpe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2.jpe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981200" y="2162752"/>
            <a:ext cx="8229600" cy="1143000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5400" dirty="0"/>
              <a:t>Introduction to Unity</a:t>
            </a:r>
            <a:endParaRPr lang="en-US" sz="4800" dirty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952103" y="3563162"/>
            <a:ext cx="4114800" cy="1752600"/>
          </a:xfrm>
        </p:spPr>
        <p:txBody>
          <a:bodyPr rtlCol="0"/>
          <a:lstStyle/>
          <a:p>
            <a:pPr fontAlgn="auto">
              <a:spcAft>
                <a:spcPts val="0"/>
              </a:spcAft>
              <a:defRPr/>
            </a:pPr>
            <a:endParaRPr lang="en-US" sz="28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AE1ED78-CFD0-4BDB-A215-11EFA6774718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952104" y="4277417"/>
            <a:ext cx="4571999" cy="2274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6054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008CCD-B8F4-4695-9EB7-6831C2297C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735" y="1028699"/>
            <a:ext cx="10932529" cy="5574547"/>
          </a:xfrm>
          <a:prstGeom prst="rect">
            <a:avLst/>
          </a:prstGeom>
        </p:spPr>
      </p:pic>
      <p:sp>
        <p:nvSpPr>
          <p:cNvPr id="73830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987040" y="0"/>
            <a:ext cx="6276022" cy="1117600"/>
          </a:xfrm>
          <a:prstGeom prst="cloudCallout">
            <a:avLst/>
          </a:prstGeom>
          <a:ln>
            <a:noFill/>
          </a:ln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Own IDE</a:t>
            </a:r>
          </a:p>
        </p:txBody>
      </p:sp>
    </p:spTree>
    <p:extLst>
      <p:ext uri="{BB962C8B-B14F-4D97-AF65-F5344CB8AC3E}">
        <p14:creationId xmlns:p14="http://schemas.microsoft.com/office/powerpoint/2010/main" val="2381193290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097" name="Picture 9">
            <a:extLst>
              <a:ext uri="{FF2B5EF4-FFF2-40B4-BE49-F238E27FC236}">
                <a16:creationId xmlns:a16="http://schemas.microsoft.com/office/drawing/2014/main" id="{EB30725F-2EB6-4443-9157-731FFF4B8A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"/>
            <a:ext cx="9144000" cy="6880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178662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3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363538" indent="-363538">
              <a:lnSpc>
                <a:spcPct val="100000"/>
              </a:lnSpc>
            </a:pPr>
            <a:r>
              <a:rPr lang="en-US" dirty="0"/>
              <a:t>Project Browser</a:t>
            </a:r>
          </a:p>
        </p:txBody>
      </p:sp>
      <p:sp>
        <p:nvSpPr>
          <p:cNvPr id="740355" name="Rectangle 3"/>
          <p:cNvSpPr>
            <a:spLocks noGrp="1" noChangeArrowheads="1"/>
          </p:cNvSpPr>
          <p:nvPr>
            <p:ph idx="1"/>
          </p:nvPr>
        </p:nvSpPr>
        <p:spPr>
          <a:xfrm>
            <a:off x="609600" y="1357313"/>
            <a:ext cx="10972800" cy="4768851"/>
          </a:xfrm>
        </p:spPr>
        <p:txBody>
          <a:bodyPr/>
          <a:lstStyle/>
          <a:p>
            <a:pPr marL="311151" indent="-363538"/>
            <a:r>
              <a:rPr lang="en-US" sz="2800" dirty="0"/>
              <a:t>The file structure of your game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1BCCD8B-46EA-4A8E-8BAF-DE69953212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0334" y="2071427"/>
            <a:ext cx="4831333" cy="4624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242368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3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363538" indent="-363538">
              <a:lnSpc>
                <a:spcPct val="100000"/>
              </a:lnSpc>
            </a:pPr>
            <a:r>
              <a:rPr lang="en-US" dirty="0"/>
              <a:t>Hierarchy</a:t>
            </a:r>
          </a:p>
        </p:txBody>
      </p:sp>
      <p:sp>
        <p:nvSpPr>
          <p:cNvPr id="740355" name="Rectangle 3"/>
          <p:cNvSpPr>
            <a:spLocks noGrp="1" noChangeArrowheads="1"/>
          </p:cNvSpPr>
          <p:nvPr>
            <p:ph idx="1"/>
          </p:nvPr>
        </p:nvSpPr>
        <p:spPr>
          <a:xfrm>
            <a:off x="609600" y="1557339"/>
            <a:ext cx="10972800" cy="4568826"/>
          </a:xfrm>
        </p:spPr>
        <p:txBody>
          <a:bodyPr/>
          <a:lstStyle/>
          <a:p>
            <a:pPr marL="311151" indent="-363538"/>
            <a:r>
              <a:rPr lang="en-US" sz="3000" dirty="0"/>
              <a:t>All </a:t>
            </a:r>
            <a:r>
              <a:rPr lang="en-US" sz="3000" b="1" dirty="0"/>
              <a:t>game objects</a:t>
            </a:r>
            <a:r>
              <a:rPr lang="en-US" sz="3000" dirty="0"/>
              <a:t> in current scene</a:t>
            </a:r>
          </a:p>
          <a:p>
            <a:pPr marL="311151" indent="-363538"/>
            <a:r>
              <a:rPr lang="en-US" sz="3000" dirty="0"/>
              <a:t>At </a:t>
            </a:r>
            <a:r>
              <a:rPr lang="en-US" sz="3000" b="1" dirty="0"/>
              <a:t>runtime</a:t>
            </a:r>
            <a:r>
              <a:rPr lang="en-US" sz="3000" dirty="0"/>
              <a:t> objects can be added or                                  destroyed</a:t>
            </a:r>
          </a:p>
          <a:p>
            <a:pPr marL="311151" indent="-363538"/>
            <a:r>
              <a:rPr lang="en-US" sz="3000" dirty="0"/>
              <a:t>Supports </a:t>
            </a:r>
            <a:r>
              <a:rPr lang="en-US" sz="3000" b="1" dirty="0"/>
              <a:t>drag and drop</a:t>
            </a:r>
          </a:p>
          <a:p>
            <a:pPr marL="311151" indent="-363538"/>
            <a:r>
              <a:rPr lang="en-US" sz="3000" dirty="0"/>
              <a:t>Click on object </a:t>
            </a:r>
            <a:r>
              <a:rPr lang="en-US" sz="3000" dirty="0">
                <a:sym typeface="Wingdings 3" panose="05040102010807070707" pitchFamily="18" charset="2"/>
              </a:rPr>
              <a:t></a:t>
            </a:r>
            <a:r>
              <a:rPr lang="en-US" sz="3000" dirty="0"/>
              <a:t> location</a:t>
            </a:r>
            <a:br>
              <a:rPr lang="en-US" sz="3000" dirty="0"/>
            </a:br>
            <a:r>
              <a:rPr lang="en-US" sz="3000" dirty="0"/>
              <a:t>in the scene</a:t>
            </a:r>
          </a:p>
        </p:txBody>
      </p:sp>
      <p:pic>
        <p:nvPicPr>
          <p:cNvPr id="6146" name="Picture 2" descr="http://docs.unity3d.com/uploads/Main/Editor-Hierarch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5477" y="1557339"/>
            <a:ext cx="3511884" cy="4144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3426647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3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363538" indent="-363538">
              <a:lnSpc>
                <a:spcPct val="100000"/>
              </a:lnSpc>
            </a:pPr>
            <a:r>
              <a:rPr lang="en-US" dirty="0"/>
              <a:t>Toolbar</a:t>
            </a:r>
          </a:p>
        </p:txBody>
      </p:sp>
      <p:sp>
        <p:nvSpPr>
          <p:cNvPr id="740355" name="Rectangle 3"/>
          <p:cNvSpPr>
            <a:spLocks noGrp="1" noChangeArrowheads="1"/>
          </p:cNvSpPr>
          <p:nvPr>
            <p:ph idx="1"/>
          </p:nvPr>
        </p:nvSpPr>
        <p:spPr>
          <a:xfrm>
            <a:off x="609600" y="1471609"/>
            <a:ext cx="10972800" cy="4525963"/>
          </a:xfrm>
        </p:spPr>
        <p:txBody>
          <a:bodyPr/>
          <a:lstStyle/>
          <a:p>
            <a:pPr marL="311151" indent="-363538"/>
            <a:r>
              <a:rPr lang="en-IE" sz="2800" dirty="0"/>
              <a:t>“Play”, “Pause” and “Step”</a:t>
            </a:r>
          </a:p>
          <a:p>
            <a:pPr marL="311151" indent="-363538"/>
            <a:r>
              <a:rPr lang="en-US" sz="2800" dirty="0"/>
              <a:t>Transform tools – moving, rotating, scaling, </a:t>
            </a:r>
            <a:r>
              <a:rPr lang="en-US" sz="2800" dirty="0" err="1"/>
              <a:t>rect</a:t>
            </a:r>
            <a:r>
              <a:rPr lang="en-US" sz="2800" dirty="0"/>
              <a:t>, transform</a:t>
            </a:r>
          </a:p>
          <a:p>
            <a:pPr marL="311151" indent="-363538"/>
            <a:r>
              <a:rPr lang="en-US" sz="2800" dirty="0"/>
              <a:t>Layers</a:t>
            </a:r>
          </a:p>
          <a:p>
            <a:pPr marL="311151" indent="-363538"/>
            <a:r>
              <a:rPr lang="en-US" sz="2800" dirty="0"/>
              <a:t>Layout</a:t>
            </a:r>
            <a:endParaRPr lang="en-US" sz="32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553B92C-94FB-459E-9316-752292B7DE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20" t="1191"/>
          <a:stretch/>
        </p:blipFill>
        <p:spPr>
          <a:xfrm>
            <a:off x="149624" y="3529009"/>
            <a:ext cx="11945058" cy="3328991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20EDB6A-2A04-C22F-6210-AC58E0C27659}"/>
              </a:ext>
            </a:extLst>
          </p:cNvPr>
          <p:cNvSpPr/>
          <p:nvPr/>
        </p:nvSpPr>
        <p:spPr>
          <a:xfrm>
            <a:off x="0" y="4057650"/>
            <a:ext cx="12192000" cy="32861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54C3C10-2F32-4B26-F188-B4BEE53D67BB}"/>
              </a:ext>
            </a:extLst>
          </p:cNvPr>
          <p:cNvSpPr/>
          <p:nvPr/>
        </p:nvSpPr>
        <p:spPr>
          <a:xfrm>
            <a:off x="2409825" y="4924429"/>
            <a:ext cx="619125" cy="177164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990181858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3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363538" indent="-363538">
              <a:lnSpc>
                <a:spcPct val="100000"/>
              </a:lnSpc>
            </a:pPr>
            <a:r>
              <a:rPr lang="en-US" dirty="0"/>
              <a:t>Toolbar </a:t>
            </a:r>
            <a:r>
              <a:rPr lang="en-US" sz="2400" dirty="0"/>
              <a:t>(cont.)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D5DC70-56FF-4A90-8368-94FE882AA7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805" y="2471737"/>
            <a:ext cx="11962389" cy="237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079742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3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363538" indent="-363538">
              <a:lnSpc>
                <a:spcPct val="100000"/>
              </a:lnSpc>
            </a:pPr>
            <a:r>
              <a:rPr lang="en-US" dirty="0"/>
              <a:t>Scene View</a:t>
            </a:r>
          </a:p>
        </p:txBody>
      </p:sp>
      <p:sp>
        <p:nvSpPr>
          <p:cNvPr id="74035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311151" indent="-363538"/>
            <a:r>
              <a:rPr lang="en-US" sz="3000" dirty="0"/>
              <a:t>Sandbox of </a:t>
            </a:r>
            <a:r>
              <a:rPr lang="en-US" sz="3000" b="1" dirty="0"/>
              <a:t>game world</a:t>
            </a:r>
          </a:p>
          <a:p>
            <a:pPr marL="311151" indent="-363538"/>
            <a:r>
              <a:rPr lang="en-US" sz="3000" dirty="0"/>
              <a:t>Works in 3D coordinates (x, y, z)</a:t>
            </a:r>
          </a:p>
          <a:p>
            <a:pPr marL="311151" indent="-363538"/>
            <a:r>
              <a:rPr lang="en-US" sz="3000" dirty="0"/>
              <a:t>3D or 2D mode (z-axis ignored)</a:t>
            </a:r>
          </a:p>
          <a:p>
            <a:pPr marL="311151" indent="-363538"/>
            <a:r>
              <a:rPr lang="en-US" sz="3000" dirty="0"/>
              <a:t>Use to position every </a:t>
            </a:r>
            <a:r>
              <a:rPr lang="en-US" sz="3000" b="1" dirty="0"/>
              <a:t>game object</a:t>
            </a:r>
          </a:p>
          <a:p>
            <a:pPr marL="603251" lvl="1" indent="-363538"/>
            <a:r>
              <a:rPr lang="en-US" sz="2800" dirty="0"/>
              <a:t>Player</a:t>
            </a:r>
          </a:p>
          <a:p>
            <a:pPr marL="603251" lvl="1" indent="-363538"/>
            <a:r>
              <a:rPr lang="en-US" sz="2800" dirty="0"/>
              <a:t>Enemies</a:t>
            </a:r>
          </a:p>
          <a:p>
            <a:pPr marL="603251" lvl="1" indent="-363538"/>
            <a:r>
              <a:rPr lang="en-US" sz="2800" dirty="0"/>
              <a:t>Background</a:t>
            </a:r>
          </a:p>
          <a:p>
            <a:pPr marL="603251" lvl="1" indent="-363538"/>
            <a:r>
              <a:rPr lang="en-US" sz="2800" dirty="0"/>
              <a:t>Camera</a:t>
            </a:r>
          </a:p>
          <a:p>
            <a:pPr marL="311151" indent="-363538"/>
            <a:endParaRPr lang="en-US" sz="3200" dirty="0"/>
          </a:p>
          <a:p>
            <a:pPr marL="711201" lvl="1" indent="-363538"/>
            <a:endParaRPr lang="en-US" sz="2800" dirty="0"/>
          </a:p>
        </p:txBody>
      </p:sp>
      <p:pic>
        <p:nvPicPr>
          <p:cNvPr id="8194" name="Picture 2" descr="The Scene Vie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1834" y="3170892"/>
            <a:ext cx="4909339" cy="3144184"/>
          </a:xfrm>
          <a:prstGeom prst="roundRect">
            <a:avLst>
              <a:gd name="adj" fmla="val 6768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1372329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3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Scene</a:t>
            </a:r>
            <a:endParaRPr lang="bg-BG" dirty="0"/>
          </a:p>
        </p:txBody>
      </p:sp>
      <p:sp>
        <p:nvSpPr>
          <p:cNvPr id="74035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311151" indent="-363538"/>
            <a:r>
              <a:rPr lang="en-US" sz="2800" dirty="0"/>
              <a:t>Current “level”</a:t>
            </a:r>
          </a:p>
          <a:p>
            <a:pPr marL="311151" indent="-363538"/>
            <a:r>
              <a:rPr lang="en-US" sz="2800" dirty="0"/>
              <a:t>All the game objects in current use</a:t>
            </a:r>
          </a:p>
          <a:p>
            <a:pPr marL="311151" indent="-363538"/>
            <a:r>
              <a:rPr lang="en-US" sz="2800" dirty="0"/>
              <a:t>Scenes are also all other screens</a:t>
            </a:r>
          </a:p>
          <a:p>
            <a:pPr marL="603251" lvl="1" indent="-363538"/>
            <a:r>
              <a:rPr lang="en-US" sz="2600" dirty="0"/>
              <a:t>Main menu</a:t>
            </a:r>
          </a:p>
          <a:p>
            <a:pPr marL="603251" lvl="1" indent="-363538"/>
            <a:r>
              <a:rPr lang="en-US" sz="2600" dirty="0"/>
              <a:t>Loading screen</a:t>
            </a:r>
          </a:p>
          <a:p>
            <a:pPr marL="603251" lvl="1" indent="-363538"/>
            <a:r>
              <a:rPr lang="en-US" sz="2600" dirty="0"/>
              <a:t>Game over screen</a:t>
            </a:r>
          </a:p>
          <a:p>
            <a:pPr marL="603251" lvl="1" indent="-363538"/>
            <a:r>
              <a:rPr lang="en-IE" sz="2600" dirty="0"/>
              <a:t>…</a:t>
            </a:r>
            <a:endParaRPr lang="en-US" sz="2600" dirty="0"/>
          </a:p>
          <a:p>
            <a:pPr marL="311151" indent="-363538"/>
            <a:r>
              <a:rPr lang="en-US" sz="2800" dirty="0"/>
              <a:t>Used with cameras to show part of the world</a:t>
            </a:r>
          </a:p>
          <a:p>
            <a:pPr marL="711201" lvl="1" indent="-363538"/>
            <a:endParaRPr lang="en-US" sz="2800" dirty="0"/>
          </a:p>
        </p:txBody>
      </p:sp>
      <p:pic>
        <p:nvPicPr>
          <p:cNvPr id="17410" name="Picture 2" descr="http://answers.unity3d.com/storage/temp/3579-scene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3206" y="1957388"/>
            <a:ext cx="5234952" cy="2943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673504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3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363538" indent="-363538">
              <a:lnSpc>
                <a:spcPct val="100000"/>
              </a:lnSpc>
            </a:pPr>
            <a:r>
              <a:rPr lang="en-US" dirty="0"/>
              <a:t>Game View</a:t>
            </a:r>
          </a:p>
        </p:txBody>
      </p:sp>
      <p:sp>
        <p:nvSpPr>
          <p:cNvPr id="740355" name="Rectangle 3"/>
          <p:cNvSpPr>
            <a:spLocks noGrp="1" noChangeArrowheads="1"/>
          </p:cNvSpPr>
          <p:nvPr>
            <p:ph idx="1"/>
          </p:nvPr>
        </p:nvSpPr>
        <p:spPr>
          <a:xfrm>
            <a:off x="142873" y="1600201"/>
            <a:ext cx="11139487" cy="4525963"/>
          </a:xfrm>
        </p:spPr>
        <p:txBody>
          <a:bodyPr/>
          <a:lstStyle/>
          <a:p>
            <a:pPr marL="311151" indent="-363538"/>
            <a:r>
              <a:rPr lang="en-US" sz="2800" dirty="0"/>
              <a:t>Shows the started game</a:t>
            </a:r>
          </a:p>
          <a:p>
            <a:pPr marL="311151" indent="-363538"/>
            <a:r>
              <a:rPr lang="en-US" sz="2800" dirty="0"/>
              <a:t>How it will look when built</a:t>
            </a:r>
          </a:p>
          <a:p>
            <a:pPr marL="311151" indent="-363538"/>
            <a:r>
              <a:rPr lang="en-US" sz="2800" dirty="0"/>
              <a:t>Use to </a:t>
            </a:r>
            <a:r>
              <a:rPr lang="en-US" sz="2800" b="1" dirty="0"/>
              <a:t>finetune</a:t>
            </a:r>
            <a:r>
              <a:rPr lang="en-US" sz="2800" dirty="0"/>
              <a:t> the game</a:t>
            </a:r>
          </a:p>
          <a:p>
            <a:pPr marL="311151" indent="-363538"/>
            <a:endParaRPr lang="en-US" sz="2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424B5EC-FA0E-325E-F400-AC642E8B82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8375" y="1262062"/>
            <a:ext cx="7253625" cy="5067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532005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354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0"/>
            <a:ext cx="10177463" cy="1219200"/>
          </a:xfrm>
        </p:spPr>
        <p:txBody>
          <a:bodyPr/>
          <a:lstStyle/>
          <a:p>
            <a:pPr marL="363538" indent="-363538">
              <a:lnSpc>
                <a:spcPct val="100000"/>
              </a:lnSpc>
            </a:pPr>
            <a:r>
              <a:rPr lang="en-US" dirty="0"/>
              <a:t>Inspector</a:t>
            </a:r>
          </a:p>
        </p:txBody>
      </p:sp>
      <p:sp>
        <p:nvSpPr>
          <p:cNvPr id="740355" name="Rectangle 3"/>
          <p:cNvSpPr>
            <a:spLocks noGrp="1" noChangeArrowheads="1"/>
          </p:cNvSpPr>
          <p:nvPr>
            <p:ph idx="1"/>
          </p:nvPr>
        </p:nvSpPr>
        <p:spPr>
          <a:xfrm>
            <a:off x="609600" y="1600201"/>
            <a:ext cx="10972800" cy="4525963"/>
          </a:xfrm>
        </p:spPr>
        <p:txBody>
          <a:bodyPr/>
          <a:lstStyle/>
          <a:p>
            <a:pPr marL="311151" indent="-363538"/>
            <a:r>
              <a:rPr lang="en-US" sz="2800" dirty="0"/>
              <a:t>Add </a:t>
            </a:r>
            <a:r>
              <a:rPr lang="en-US" sz="2800" b="1" dirty="0"/>
              <a:t>components </a:t>
            </a:r>
            <a:r>
              <a:rPr lang="en-US" sz="2800" dirty="0"/>
              <a:t>to game objects</a:t>
            </a:r>
          </a:p>
          <a:p>
            <a:pPr marL="311151" indent="-363538"/>
            <a:r>
              <a:rPr lang="en-US" sz="2800" dirty="0"/>
              <a:t>Edit </a:t>
            </a:r>
            <a:r>
              <a:rPr lang="en-US" sz="2800" b="1" dirty="0"/>
              <a:t>parameters</a:t>
            </a:r>
            <a:r>
              <a:rPr lang="en-US" sz="2800" dirty="0"/>
              <a:t> of game objects</a:t>
            </a:r>
          </a:p>
          <a:p>
            <a:pPr marL="311151" indent="-363538"/>
            <a:endParaRPr lang="en-US" sz="2800" i="1" dirty="0"/>
          </a:p>
          <a:p>
            <a:pPr marL="311151" indent="-363538"/>
            <a:r>
              <a:rPr lang="en-US" sz="2800" i="1" dirty="0"/>
              <a:t>Parameters can be changed at</a:t>
            </a:r>
            <a:br>
              <a:rPr lang="en-US" sz="2800" i="1" dirty="0"/>
            </a:br>
            <a:r>
              <a:rPr lang="en-US" sz="2800" b="1" i="1" dirty="0"/>
              <a:t>runtime</a:t>
            </a:r>
            <a:r>
              <a:rPr lang="en-US" sz="2800" i="1" dirty="0"/>
              <a:t> to test game</a:t>
            </a:r>
          </a:p>
        </p:txBody>
      </p:sp>
      <p:pic>
        <p:nvPicPr>
          <p:cNvPr id="10242" name="Picture 2" descr="http://docs.unity3d.com/uploads/Main/Editor-InspectorDragDrop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5963" y="731836"/>
            <a:ext cx="3996892" cy="5889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6583726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Objectives</a:t>
            </a:r>
            <a:endParaRPr lang="bg-BG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96941B2-AEAD-432B-8EEA-06949996B3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024" y="1600201"/>
            <a:ext cx="11177588" cy="4525963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en-US" sz="2800" dirty="0"/>
              <a:t>What is a game engine?</a:t>
            </a:r>
          </a:p>
          <a:p>
            <a:pPr>
              <a:spcBef>
                <a:spcPts val="1200"/>
              </a:spcBef>
            </a:pPr>
            <a:r>
              <a:rPr lang="en-IE" sz="2800" dirty="0">
                <a:solidFill>
                  <a:schemeClr val="bg2">
                    <a:lumMod val="25000"/>
                  </a:schemeClr>
                </a:solidFill>
              </a:rPr>
              <a:t>M</a:t>
            </a:r>
            <a:r>
              <a:rPr lang="en-IE" sz="2800" dirty="0">
                <a:solidFill>
                  <a:srgbClr val="072C62"/>
                </a:solidFill>
              </a:rPr>
              <a:t>odern</a:t>
            </a:r>
            <a:r>
              <a:rPr lang="en-IE" sz="28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IE" sz="2800" b="1" dirty="0">
                <a:solidFill>
                  <a:schemeClr val="bg2">
                    <a:lumMod val="25000"/>
                  </a:schemeClr>
                </a:solidFill>
              </a:rPr>
              <a:t>game engines and their characteristics </a:t>
            </a:r>
          </a:p>
          <a:p>
            <a:pPr>
              <a:spcBef>
                <a:spcPts val="1200"/>
              </a:spcBef>
            </a:pPr>
            <a:r>
              <a:rPr lang="en-US" sz="2800" dirty="0"/>
              <a:t>Using Unity to develop 3D games</a:t>
            </a:r>
          </a:p>
          <a:p>
            <a:pPr>
              <a:spcBef>
                <a:spcPts val="1200"/>
              </a:spcBef>
            </a:pPr>
            <a:r>
              <a:rPr lang="en-US" sz="2800" dirty="0"/>
              <a:t>Understanding Unity editor’s views</a:t>
            </a:r>
          </a:p>
          <a:p>
            <a:pPr lvl="1">
              <a:spcBef>
                <a:spcPts val="1200"/>
              </a:spcBef>
            </a:pPr>
            <a:r>
              <a:rPr lang="en-IE" sz="2600" dirty="0"/>
              <a:t>Project, Hierarchy, Inspector, Scene, Game</a:t>
            </a:r>
          </a:p>
          <a:p>
            <a:pPr>
              <a:spcBef>
                <a:spcPts val="1200"/>
              </a:spcBef>
            </a:pPr>
            <a:r>
              <a:rPr lang="en-US" sz="2800" dirty="0"/>
              <a:t>Implementing the building blocks of Unity games</a:t>
            </a:r>
          </a:p>
          <a:p>
            <a:pPr lvl="1">
              <a:spcBef>
                <a:spcPts val="1200"/>
              </a:spcBef>
            </a:pPr>
            <a:r>
              <a:rPr lang="en-IE" sz="2600" dirty="0"/>
              <a:t>Scenes, Cameras, Game Objects, Layers, Tags, Components, Scripts</a:t>
            </a:r>
          </a:p>
          <a:p>
            <a:pPr>
              <a:spcBef>
                <a:spcPts val="1200"/>
              </a:spcBef>
            </a:pPr>
            <a:r>
              <a:rPr lang="en-IE" sz="2800" dirty="0"/>
              <a:t>Brief history and common game engines</a:t>
            </a:r>
          </a:p>
        </p:txBody>
      </p:sp>
    </p:spTree>
    <p:extLst>
      <p:ext uri="{BB962C8B-B14F-4D97-AF65-F5344CB8AC3E}">
        <p14:creationId xmlns:p14="http://schemas.microsoft.com/office/powerpoint/2010/main" val="3741634627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250">
            <a:extLst>
              <a:ext uri="{FF2B5EF4-FFF2-40B4-BE49-F238E27FC236}">
                <a16:creationId xmlns:a16="http://schemas.microsoft.com/office/drawing/2014/main" id="{E5A27DD6-0FF0-45EE-922D-B106C6A212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1" y="11290"/>
            <a:ext cx="9144001" cy="1066801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Console Window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371ED73-B564-436D-9402-FB8048A973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908" y="1496651"/>
            <a:ext cx="10944183" cy="4904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8478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3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363538" indent="-363538">
              <a:lnSpc>
                <a:spcPct val="100000"/>
              </a:lnSpc>
            </a:pPr>
            <a:r>
              <a:rPr lang="en-US" dirty="0"/>
              <a:t>Organizing Workspace</a:t>
            </a:r>
          </a:p>
        </p:txBody>
      </p:sp>
      <p:sp>
        <p:nvSpPr>
          <p:cNvPr id="74035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311151" indent="-363538"/>
            <a:r>
              <a:rPr lang="en-US" sz="2800" dirty="0"/>
              <a:t>Every window can be </a:t>
            </a:r>
          </a:p>
          <a:p>
            <a:pPr marL="711201" lvl="1" indent="-363538"/>
            <a:r>
              <a:rPr lang="en-US" sz="2600" dirty="0"/>
              <a:t>moved </a:t>
            </a:r>
          </a:p>
          <a:p>
            <a:pPr marL="711201" lvl="1" indent="-363538"/>
            <a:r>
              <a:rPr lang="en-US" sz="2600" dirty="0"/>
              <a:t>made separate</a:t>
            </a:r>
          </a:p>
          <a:p>
            <a:pPr marL="711201" lvl="1" indent="-363538"/>
            <a:r>
              <a:rPr lang="en-US" sz="2600" dirty="0"/>
              <a:t>drag and drop</a:t>
            </a:r>
          </a:p>
          <a:p>
            <a:pPr marL="311151" indent="-363538"/>
            <a:r>
              <a:rPr lang="en-US" sz="2800" dirty="0"/>
              <a:t>Predefined layouts or                                                                       create your own</a:t>
            </a:r>
          </a:p>
          <a:p>
            <a:pPr marL="711201" lvl="1" indent="-363538"/>
            <a:r>
              <a:rPr lang="en-US" sz="2600" dirty="0"/>
              <a:t>Save your layout</a:t>
            </a:r>
          </a:p>
          <a:p>
            <a:pPr marL="311151" indent="-363538"/>
            <a:r>
              <a:rPr lang="en-US" sz="2800" dirty="0"/>
              <a:t>From </a:t>
            </a:r>
            <a:r>
              <a:rPr lang="en-US" sz="2800" b="1" dirty="0"/>
              <a:t>Window</a:t>
            </a:r>
            <a:r>
              <a:rPr lang="en-US" sz="2800" dirty="0"/>
              <a:t> menu you can add other windows</a:t>
            </a:r>
          </a:p>
          <a:p>
            <a:pPr marL="354012" lvl="1" indent="0">
              <a:buNone/>
            </a:pPr>
            <a:r>
              <a:rPr lang="en-US" sz="2600" dirty="0"/>
              <a:t>e.g. Console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6AEF3F-3778-E975-239B-C3E6A96AB4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9189" y="1498422"/>
            <a:ext cx="6919194" cy="3345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2532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354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0"/>
            <a:ext cx="4333875" cy="1219200"/>
          </a:xfrm>
        </p:spPr>
        <p:txBody>
          <a:bodyPr/>
          <a:lstStyle/>
          <a:p>
            <a:pPr marL="363538" indent="-363538">
              <a:lnSpc>
                <a:spcPct val="100000"/>
              </a:lnSpc>
            </a:pPr>
            <a:r>
              <a:rPr lang="en-US" dirty="0"/>
              <a:t>Publishing builds</a:t>
            </a:r>
          </a:p>
        </p:txBody>
      </p:sp>
      <p:sp>
        <p:nvSpPr>
          <p:cNvPr id="740355" name="Rectangle 3"/>
          <p:cNvSpPr>
            <a:spLocks noGrp="1" noChangeArrowheads="1"/>
          </p:cNvSpPr>
          <p:nvPr>
            <p:ph idx="1"/>
          </p:nvPr>
        </p:nvSpPr>
        <p:spPr>
          <a:xfrm>
            <a:off x="1981200" y="1499191"/>
            <a:ext cx="8329104" cy="5054009"/>
          </a:xfrm>
        </p:spPr>
        <p:txBody>
          <a:bodyPr/>
          <a:lstStyle/>
          <a:p>
            <a:pPr marL="0" indent="0">
              <a:buNone/>
            </a:pPr>
            <a:endParaRPr lang="en-US" sz="3200" dirty="0"/>
          </a:p>
          <a:p>
            <a:pPr marL="311151" indent="-363538"/>
            <a:endParaRPr lang="en-US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1DBEF7-C99E-3566-C0A6-A5013591C9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1805" y="68514"/>
            <a:ext cx="6954467" cy="6615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575847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826623" y="1492625"/>
            <a:ext cx="9625875" cy="4760258"/>
          </a:xfrm>
        </p:spPr>
        <p:txBody>
          <a:bodyPr/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Nearly everything you need for a game. €€ or free</a:t>
            </a:r>
          </a:p>
          <a:p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8606" y="2202733"/>
            <a:ext cx="2426771" cy="442281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7694" y="2440277"/>
            <a:ext cx="2204735" cy="164096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2384" y="4307780"/>
            <a:ext cx="7130046" cy="227955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5725" y="2202733"/>
            <a:ext cx="4972170" cy="2066834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E51115B3-07A9-96F8-13C9-CC171627F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888A48D-7B4E-F197-51DB-2B7E14B0AB0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-42634"/>
            <a:ext cx="12192000" cy="1461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4831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83EDBD-69DC-4C43-9F83-F51FCC229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Package Manager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C9D371-69D5-4418-BDA7-3C25A3B242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488" y="1528763"/>
            <a:ext cx="11315700" cy="4597401"/>
          </a:xfrm>
        </p:spPr>
        <p:txBody>
          <a:bodyPr/>
          <a:lstStyle/>
          <a:p>
            <a:r>
              <a:rPr lang="en-IE" sz="3000" dirty="0">
                <a:latin typeface="Arial" panose="020B0604020202020204" pitchFamily="34" charset="0"/>
                <a:cs typeface="Arial" panose="020B0604020202020204" pitchFamily="34" charset="0"/>
              </a:rPr>
              <a:t>Container for various types of features or assets</a:t>
            </a:r>
          </a:p>
          <a:p>
            <a:pPr lvl="1"/>
            <a:r>
              <a:rPr lang="en-IE" sz="2800" b="1" dirty="0">
                <a:latin typeface="Arial" panose="020B0604020202020204" pitchFamily="34" charset="0"/>
                <a:cs typeface="Arial" panose="020B0604020202020204" pitchFamily="34" charset="0"/>
              </a:rPr>
              <a:t>Editor tools </a:t>
            </a:r>
            <a:r>
              <a:rPr lang="en-IE" sz="2800" dirty="0">
                <a:latin typeface="Arial" panose="020B0604020202020204" pitchFamily="34" charset="0"/>
                <a:cs typeface="Arial" panose="020B0604020202020204" pitchFamily="34" charset="0"/>
              </a:rPr>
              <a:t>and libraries e.g. animation viewer, test framework</a:t>
            </a:r>
          </a:p>
          <a:p>
            <a:pPr lvl="1"/>
            <a:r>
              <a:rPr lang="en-IE" sz="2800" b="1" dirty="0">
                <a:latin typeface="Arial" panose="020B0604020202020204" pitchFamily="34" charset="0"/>
                <a:cs typeface="Arial" panose="020B0604020202020204" pitchFamily="34" charset="0"/>
              </a:rPr>
              <a:t>Runtime tools</a:t>
            </a:r>
            <a:r>
              <a:rPr lang="en-IE" sz="2800" dirty="0">
                <a:latin typeface="Arial" panose="020B0604020202020204" pitchFamily="34" charset="0"/>
                <a:cs typeface="Arial" panose="020B0604020202020204" pitchFamily="34" charset="0"/>
              </a:rPr>
              <a:t> and libraries e.g. physics API or graphics pipeline</a:t>
            </a:r>
          </a:p>
          <a:p>
            <a:pPr lvl="1"/>
            <a:r>
              <a:rPr lang="en-IE" sz="2800" b="1" dirty="0">
                <a:latin typeface="Arial" panose="020B0604020202020204" pitchFamily="34" charset="0"/>
                <a:cs typeface="Arial" panose="020B0604020202020204" pitchFamily="34" charset="0"/>
              </a:rPr>
              <a:t>Asset</a:t>
            </a:r>
            <a:r>
              <a:rPr lang="en-IE" sz="2800" dirty="0">
                <a:latin typeface="Arial" panose="020B0604020202020204" pitchFamily="34" charset="0"/>
                <a:cs typeface="Arial" panose="020B0604020202020204" pitchFamily="34" charset="0"/>
              </a:rPr>
              <a:t> collections                                                                             </a:t>
            </a:r>
            <a:r>
              <a:rPr lang="en-IE" sz="2600" dirty="0">
                <a:latin typeface="Arial" panose="020B0604020202020204" pitchFamily="34" charset="0"/>
                <a:cs typeface="Arial" panose="020B0604020202020204" pitchFamily="34" charset="0"/>
              </a:rPr>
              <a:t>e.g. textures, animations</a:t>
            </a:r>
          </a:p>
          <a:p>
            <a:pPr lvl="1"/>
            <a:r>
              <a:rPr lang="en-IE" sz="2800" dirty="0">
                <a:latin typeface="Arial" panose="020B0604020202020204" pitchFamily="34" charset="0"/>
                <a:cs typeface="Arial" panose="020B0604020202020204" pitchFamily="34" charset="0"/>
              </a:rPr>
              <a:t>Project </a:t>
            </a:r>
            <a:r>
              <a:rPr lang="en-IE" sz="2800" b="1" dirty="0">
                <a:latin typeface="Arial" panose="020B0604020202020204" pitchFamily="34" charset="0"/>
                <a:cs typeface="Arial" panose="020B0604020202020204" pitchFamily="34" charset="0"/>
              </a:rPr>
              <a:t>templates</a:t>
            </a:r>
          </a:p>
          <a:p>
            <a:endParaRPr lang="en-IE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EE2C4F-0665-4AE2-98EB-728B6BFBF9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204"/>
          <a:stretch/>
        </p:blipFill>
        <p:spPr>
          <a:xfrm>
            <a:off x="5329238" y="3428999"/>
            <a:ext cx="6253162" cy="2851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4750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5E0CE57-FE0F-A37B-C82A-1641EEFB42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5784" y="0"/>
            <a:ext cx="94004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4196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5FC77C4-CC75-7FE1-CEAC-B455462C309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5998"/>
          <a:stretch/>
        </p:blipFill>
        <p:spPr>
          <a:xfrm>
            <a:off x="1117160" y="72777"/>
            <a:ext cx="4097777" cy="67124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8E6EBF8-EF16-7CE3-942F-1AD5E26CEB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5725" y="72776"/>
            <a:ext cx="4124781" cy="6712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1489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30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02663" y="657922"/>
            <a:ext cx="8253103" cy="2288478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sz="4400" dirty="0"/>
              <a:t>Building Blocks of Unity Games</a:t>
            </a:r>
            <a:endParaRPr lang="en-US" sz="4400" noProof="1"/>
          </a:p>
        </p:txBody>
      </p:sp>
      <p:pic>
        <p:nvPicPr>
          <p:cNvPr id="13314" name="Picture 2" descr="http://watercoolernewsletter.com/wp-content/uploads/2012/08/iStock_000020901382Medium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1374" y="3397405"/>
            <a:ext cx="2743200" cy="2240370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5445974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ED0EFD2-F879-4C3C-9975-46CFF87876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5137" y="1492616"/>
            <a:ext cx="4429126" cy="4633548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B28BC8BF-553B-4317-9FEC-4EDAB4DACC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Unity Development Workflow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988DFC8-0CB5-4304-9B67-6B28501C2F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sz="3000" dirty="0"/>
              <a:t>Create a </a:t>
            </a:r>
            <a:r>
              <a:rPr lang="en-IE" sz="3000" dirty="0" err="1"/>
              <a:t>GameObject</a:t>
            </a:r>
            <a:endParaRPr lang="en-IE" sz="3000" dirty="0"/>
          </a:p>
          <a:p>
            <a:r>
              <a:rPr lang="en-IE" sz="2800" dirty="0"/>
              <a:t>Add </a:t>
            </a:r>
            <a:r>
              <a:rPr lang="en-IE" sz="3000" dirty="0"/>
              <a:t>components</a:t>
            </a:r>
            <a:r>
              <a:rPr lang="en-IE" sz="2800" dirty="0"/>
              <a:t> </a:t>
            </a:r>
          </a:p>
          <a:p>
            <a:r>
              <a:rPr lang="en-IE" sz="2800" dirty="0"/>
              <a:t>Add </a:t>
            </a:r>
            <a:r>
              <a:rPr lang="en-IE" sz="3000" dirty="0" err="1"/>
              <a:t>MonoBehaviour</a:t>
            </a:r>
            <a:r>
              <a:rPr lang="en-IE" sz="3000" dirty="0"/>
              <a:t> scripts</a:t>
            </a:r>
          </a:p>
          <a:p>
            <a:endParaRPr lang="en-IE" sz="3000" dirty="0"/>
          </a:p>
          <a:p>
            <a:r>
              <a:rPr lang="en-IE" sz="3000" dirty="0"/>
              <a:t>Object-oriented</a:t>
            </a:r>
          </a:p>
          <a:p>
            <a:endParaRPr lang="en-IE" sz="2800" dirty="0"/>
          </a:p>
          <a:p>
            <a:r>
              <a:rPr lang="en-IE" sz="2800" i="1" dirty="0">
                <a:solidFill>
                  <a:schemeClr val="accent6"/>
                </a:solidFill>
              </a:rPr>
              <a:t>Entity Component System (ECS)</a:t>
            </a:r>
          </a:p>
          <a:p>
            <a:pPr lvl="1"/>
            <a:r>
              <a:rPr lang="en-IE" sz="2600" i="1" dirty="0">
                <a:solidFill>
                  <a:schemeClr val="accent6"/>
                </a:solidFill>
              </a:rPr>
              <a:t>Data oriented</a:t>
            </a:r>
          </a:p>
        </p:txBody>
      </p:sp>
    </p:spTree>
    <p:extLst>
      <p:ext uri="{BB962C8B-B14F-4D97-AF65-F5344CB8AC3E}">
        <p14:creationId xmlns:p14="http://schemas.microsoft.com/office/powerpoint/2010/main" val="19744027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3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GameObjects</a:t>
            </a:r>
            <a:endParaRPr lang="bg-BG" dirty="0"/>
          </a:p>
        </p:txBody>
      </p:sp>
      <p:sp>
        <p:nvSpPr>
          <p:cNvPr id="74035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311151" indent="-363538">
              <a:spcBef>
                <a:spcPts val="400"/>
              </a:spcBef>
              <a:spcAft>
                <a:spcPts val="600"/>
              </a:spcAft>
            </a:pPr>
            <a:r>
              <a:rPr lang="en-IE" sz="2800" dirty="0"/>
              <a:t>Everything in your game</a:t>
            </a:r>
          </a:p>
          <a:p>
            <a:pPr marL="711201" lvl="1" indent="-363538">
              <a:spcBef>
                <a:spcPts val="400"/>
              </a:spcBef>
              <a:spcAft>
                <a:spcPts val="600"/>
              </a:spcAft>
            </a:pPr>
            <a:r>
              <a:rPr lang="en-IE" sz="2600" dirty="0"/>
              <a:t>background, player, enemies, effects, camera</a:t>
            </a:r>
          </a:p>
          <a:p>
            <a:pPr marL="311151" indent="-363538">
              <a:spcBef>
                <a:spcPts val="400"/>
              </a:spcBef>
              <a:spcAft>
                <a:spcPts val="600"/>
              </a:spcAft>
            </a:pPr>
            <a:r>
              <a:rPr lang="en-IE" sz="2800" dirty="0" err="1"/>
              <a:t>GameObjects</a:t>
            </a:r>
            <a:r>
              <a:rPr lang="en-IE" sz="2800" dirty="0"/>
              <a:t> have different components as “ingredients”</a:t>
            </a:r>
          </a:p>
          <a:p>
            <a:pPr marL="711201" lvl="1" indent="-363538">
              <a:spcBef>
                <a:spcPts val="400"/>
              </a:spcBef>
              <a:spcAft>
                <a:spcPts val="600"/>
              </a:spcAft>
            </a:pPr>
            <a:endParaRPr lang="en-US" sz="28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AE10E11-98C8-4339-8F35-D6DD593509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3877" y="3390371"/>
            <a:ext cx="7504245" cy="3116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091829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FEFD49-CE12-4EEC-BFF9-85AB19A47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Game Engine?</a:t>
            </a:r>
            <a:endParaRPr lang="en-I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7EE9B7-AEC6-4684-BEE3-5942AC58FF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8100" y="3876676"/>
            <a:ext cx="4495800" cy="2527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606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3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GameObjects</a:t>
            </a:r>
            <a:r>
              <a:rPr lang="en-US" sz="2400" dirty="0">
                <a:solidFill>
                  <a:srgbClr val="242852"/>
                </a:solidFill>
              </a:rPr>
              <a:t> (</a:t>
            </a:r>
            <a:r>
              <a:rPr lang="en-US" sz="2400" dirty="0" err="1">
                <a:solidFill>
                  <a:srgbClr val="242852"/>
                </a:solidFill>
              </a:rPr>
              <a:t>cont</a:t>
            </a:r>
            <a:r>
              <a:rPr lang="en-US" sz="2400" dirty="0">
                <a:solidFill>
                  <a:srgbClr val="242852"/>
                </a:solidFill>
              </a:rPr>
              <a:t>)</a:t>
            </a:r>
            <a:endParaRPr lang="bg-BG" dirty="0"/>
          </a:p>
        </p:txBody>
      </p:sp>
      <p:sp>
        <p:nvSpPr>
          <p:cNvPr id="740355" name="Rectangle 3"/>
          <p:cNvSpPr>
            <a:spLocks noGrp="1" noChangeArrowheads="1"/>
          </p:cNvSpPr>
          <p:nvPr>
            <p:ph idx="1"/>
          </p:nvPr>
        </p:nvSpPr>
        <p:spPr>
          <a:xfrm>
            <a:off x="509584" y="1600201"/>
            <a:ext cx="7219950" cy="4525963"/>
          </a:xfrm>
        </p:spPr>
        <p:txBody>
          <a:bodyPr/>
          <a:lstStyle/>
          <a:p>
            <a:pPr marL="311151" indent="-363538">
              <a:spcBef>
                <a:spcPts val="400"/>
              </a:spcBef>
              <a:spcAft>
                <a:spcPts val="600"/>
              </a:spcAft>
            </a:pPr>
            <a:r>
              <a:rPr lang="en-IE" sz="2800" dirty="0"/>
              <a:t>“</a:t>
            </a:r>
            <a:r>
              <a:rPr lang="en-IE" sz="2800" dirty="0" err="1"/>
              <a:t>GameObject</a:t>
            </a:r>
            <a:r>
              <a:rPr lang="en-IE" sz="2800" dirty="0"/>
              <a:t>” –&gt;</a:t>
            </a:r>
          </a:p>
          <a:p>
            <a:pPr marL="711201" lvl="1" indent="-363538">
              <a:spcBef>
                <a:spcPts val="400"/>
              </a:spcBef>
              <a:spcAft>
                <a:spcPts val="600"/>
              </a:spcAft>
            </a:pPr>
            <a:r>
              <a:rPr lang="en-IE" sz="2600" dirty="0"/>
              <a:t> “Create Empty”</a:t>
            </a:r>
          </a:p>
          <a:p>
            <a:pPr marL="311150" indent="-311150">
              <a:spcBef>
                <a:spcPts val="400"/>
              </a:spcBef>
              <a:spcAft>
                <a:spcPts val="600"/>
              </a:spcAft>
            </a:pPr>
            <a:r>
              <a:rPr lang="en-IE" sz="2800" dirty="0"/>
              <a:t>Empty </a:t>
            </a:r>
            <a:r>
              <a:rPr lang="en-IE" sz="2800" b="1" dirty="0"/>
              <a:t>container</a:t>
            </a:r>
            <a:r>
              <a:rPr lang="en-IE" sz="2800" dirty="0"/>
              <a:t> of different components</a:t>
            </a:r>
          </a:p>
          <a:p>
            <a:pPr marL="311151" indent="-363538">
              <a:spcBef>
                <a:spcPts val="400"/>
              </a:spcBef>
              <a:spcAft>
                <a:spcPts val="600"/>
              </a:spcAft>
            </a:pPr>
            <a:r>
              <a:rPr lang="en-IE" sz="2800" dirty="0"/>
              <a:t>Empty GOs have </a:t>
            </a:r>
            <a:r>
              <a:rPr lang="en-IE" sz="2800" b="1" dirty="0"/>
              <a:t>Name</a:t>
            </a:r>
            <a:r>
              <a:rPr lang="en-IE" sz="2800" dirty="0"/>
              <a:t>, </a:t>
            </a:r>
            <a:r>
              <a:rPr lang="en-IE" sz="2800" b="1" dirty="0"/>
              <a:t>Tag</a:t>
            </a:r>
            <a:r>
              <a:rPr lang="en-IE" sz="2800" dirty="0"/>
              <a:t>, </a:t>
            </a:r>
            <a:r>
              <a:rPr lang="en-IE" sz="2800" b="1" dirty="0"/>
              <a:t>Layer</a:t>
            </a:r>
            <a:r>
              <a:rPr lang="en-IE" sz="2800" dirty="0"/>
              <a:t> and </a:t>
            </a:r>
            <a:r>
              <a:rPr lang="en-IE" sz="2800" b="1" dirty="0"/>
              <a:t>Transform</a:t>
            </a:r>
          </a:p>
          <a:p>
            <a:pPr marL="711201" lvl="1" indent="-363538">
              <a:spcBef>
                <a:spcPts val="400"/>
              </a:spcBef>
              <a:spcAft>
                <a:spcPts val="600"/>
              </a:spcAft>
            </a:pPr>
            <a:endParaRPr lang="en-US" sz="2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67059FF-348E-40A4-9D22-3BAE5B09CD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3832" y="1600201"/>
            <a:ext cx="4311054" cy="3623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646746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3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GameObjects</a:t>
            </a:r>
            <a:r>
              <a:rPr lang="en-US" sz="2400" dirty="0">
                <a:solidFill>
                  <a:srgbClr val="242852"/>
                </a:solidFill>
                <a:effectLst/>
              </a:rPr>
              <a:t> (</a:t>
            </a:r>
            <a:r>
              <a:rPr lang="en-US" sz="2400" dirty="0" err="1">
                <a:solidFill>
                  <a:srgbClr val="242852"/>
                </a:solidFill>
                <a:effectLst/>
              </a:rPr>
              <a:t>cont</a:t>
            </a:r>
            <a:r>
              <a:rPr lang="en-US" sz="2400" dirty="0">
                <a:solidFill>
                  <a:srgbClr val="242852"/>
                </a:solidFill>
                <a:effectLst/>
              </a:rPr>
              <a:t>)</a:t>
            </a:r>
            <a:endParaRPr lang="bg-BG" dirty="0"/>
          </a:p>
        </p:txBody>
      </p:sp>
      <p:sp>
        <p:nvSpPr>
          <p:cNvPr id="74035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311151" indent="-363538"/>
            <a:r>
              <a:rPr lang="en-IE" sz="3000" dirty="0"/>
              <a:t>Transform</a:t>
            </a:r>
          </a:p>
          <a:p>
            <a:pPr marL="711201" lvl="1" indent="-363538"/>
            <a:r>
              <a:rPr lang="en-IE" sz="2800" b="1" dirty="0"/>
              <a:t>Position</a:t>
            </a:r>
            <a:r>
              <a:rPr lang="en-IE" sz="2800" dirty="0"/>
              <a:t>, </a:t>
            </a:r>
            <a:r>
              <a:rPr lang="en-IE" sz="2800" b="1" dirty="0"/>
              <a:t>rotation</a:t>
            </a:r>
            <a:r>
              <a:rPr lang="en-IE" sz="2800" dirty="0"/>
              <a:t> and </a:t>
            </a:r>
            <a:r>
              <a:rPr lang="en-IE" sz="2800" b="1" dirty="0"/>
              <a:t>scale </a:t>
            </a:r>
            <a:r>
              <a:rPr lang="en-IE" sz="2800" dirty="0"/>
              <a:t>                                                                           of object in game world</a:t>
            </a:r>
          </a:p>
          <a:p>
            <a:pPr marL="711201" lvl="1" indent="-363538"/>
            <a:r>
              <a:rPr lang="en-IE" sz="2800" dirty="0"/>
              <a:t>Position using </a:t>
            </a:r>
            <a:r>
              <a:rPr lang="en-IE" sz="2800" b="1" dirty="0"/>
              <a:t>Cartesian </a:t>
            </a:r>
            <a:r>
              <a:rPr lang="en-IE" sz="2800" b="1" dirty="0" err="1"/>
              <a:t>coord</a:t>
            </a:r>
            <a:r>
              <a:rPr lang="en-IE" sz="2800" b="1" dirty="0"/>
              <a:t>. </a:t>
            </a:r>
          </a:p>
          <a:p>
            <a:pPr marL="711201" lvl="1" indent="-363538"/>
            <a:r>
              <a:rPr lang="en-IE" sz="2800" dirty="0"/>
              <a:t>Rotation using </a:t>
            </a:r>
            <a:r>
              <a:rPr lang="en-IE" sz="2800" b="1" dirty="0"/>
              <a:t>Quaternions</a:t>
            </a:r>
          </a:p>
          <a:p>
            <a:pPr marL="711201" lvl="1" indent="-363538"/>
            <a:r>
              <a:rPr lang="en-IE" sz="2800" dirty="0"/>
              <a:t>Scale – x, y, z – default 1</a:t>
            </a:r>
          </a:p>
          <a:p>
            <a:pPr marL="711201" lvl="1" indent="-363538"/>
            <a:endParaRPr lang="en-US" sz="3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E45E4CA-214E-DEF8-D261-E26142C08D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6926" y="1773705"/>
            <a:ext cx="4887411" cy="3484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768328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3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GameObjects</a:t>
            </a:r>
            <a:r>
              <a:rPr lang="en-US" sz="2400" dirty="0">
                <a:solidFill>
                  <a:srgbClr val="242852"/>
                </a:solidFill>
                <a:effectLst/>
              </a:rPr>
              <a:t> (</a:t>
            </a:r>
            <a:r>
              <a:rPr lang="en-US" sz="2400" dirty="0" err="1">
                <a:solidFill>
                  <a:srgbClr val="242852"/>
                </a:solidFill>
                <a:effectLst/>
              </a:rPr>
              <a:t>cont</a:t>
            </a:r>
            <a:r>
              <a:rPr lang="en-US" sz="2400" dirty="0">
                <a:solidFill>
                  <a:srgbClr val="242852"/>
                </a:solidFill>
                <a:effectLst/>
              </a:rPr>
              <a:t>)</a:t>
            </a:r>
            <a:endParaRPr lang="bg-BG" dirty="0"/>
          </a:p>
        </p:txBody>
      </p:sp>
      <p:sp>
        <p:nvSpPr>
          <p:cNvPr id="740355" name="Rectangle 3"/>
          <p:cNvSpPr>
            <a:spLocks noGrp="1" noChangeArrowheads="1"/>
          </p:cNvSpPr>
          <p:nvPr>
            <p:ph idx="1"/>
          </p:nvPr>
        </p:nvSpPr>
        <p:spPr>
          <a:xfrm>
            <a:off x="523872" y="1600201"/>
            <a:ext cx="10972800" cy="4525963"/>
          </a:xfrm>
        </p:spPr>
        <p:txBody>
          <a:bodyPr/>
          <a:lstStyle/>
          <a:p>
            <a:pPr marL="311151" indent="-363538"/>
            <a:r>
              <a:rPr lang="en-IE" sz="2800" dirty="0"/>
              <a:t>Other Components</a:t>
            </a:r>
          </a:p>
          <a:p>
            <a:pPr marL="711201" lvl="1" indent="-363538"/>
            <a:r>
              <a:rPr lang="en-IE" sz="2800" dirty="0"/>
              <a:t>Mesh → </a:t>
            </a:r>
            <a:r>
              <a:rPr lang="en-IE" sz="2800" dirty="0" err="1"/>
              <a:t>MeshFilter</a:t>
            </a:r>
            <a:r>
              <a:rPr lang="en-IE" sz="2800" dirty="0"/>
              <a:t>, </a:t>
            </a:r>
            <a:r>
              <a:rPr lang="en-IE" sz="2800" dirty="0" err="1"/>
              <a:t>MeshRenderer</a:t>
            </a:r>
            <a:r>
              <a:rPr lang="en-IE" sz="2800" dirty="0"/>
              <a:t> </a:t>
            </a:r>
          </a:p>
          <a:p>
            <a:pPr marL="711201" lvl="1" indent="-363538"/>
            <a:r>
              <a:rPr lang="en-IE" sz="2800" dirty="0"/>
              <a:t>Physics → </a:t>
            </a:r>
            <a:r>
              <a:rPr lang="en-IE" sz="2800" dirty="0" err="1"/>
              <a:t>Rigidbody</a:t>
            </a:r>
            <a:r>
              <a:rPr lang="en-IE" sz="2800" dirty="0"/>
              <a:t>, Colliders</a:t>
            </a:r>
          </a:p>
          <a:p>
            <a:pPr marL="711201" lvl="1" indent="-363538"/>
            <a:r>
              <a:rPr lang="en-IE" sz="2800" dirty="0"/>
              <a:t>Script </a:t>
            </a:r>
          </a:p>
          <a:p>
            <a:pPr marL="711201" lvl="1" indent="-363538"/>
            <a:r>
              <a:rPr lang="en-IE" sz="2800" dirty="0"/>
              <a:t>…</a:t>
            </a:r>
          </a:p>
          <a:p>
            <a:pPr marL="311151" indent="-363538"/>
            <a:r>
              <a:rPr lang="en-IE" sz="2800" dirty="0"/>
              <a:t>Script is a regular component</a:t>
            </a:r>
          </a:p>
          <a:p>
            <a:pPr marL="711201" lvl="1" indent="-363538"/>
            <a:r>
              <a:rPr lang="en-IE" sz="2800" dirty="0"/>
              <a:t>First compiled</a:t>
            </a:r>
          </a:p>
          <a:p>
            <a:pPr marL="711201" lvl="1" indent="-363538"/>
            <a:r>
              <a:rPr lang="en-IE" sz="2800" dirty="0"/>
              <a:t>Then attached to object</a:t>
            </a:r>
          </a:p>
          <a:p>
            <a:pPr marL="711201" lvl="1" indent="-363538"/>
            <a:endParaRPr lang="en-US" sz="2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47C97A1-56A3-B8F8-8064-658AE69EE3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5461" y="1362608"/>
            <a:ext cx="2695951" cy="374384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A8359B5-2E62-EBBC-C81F-1F4207158AE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506" b="1"/>
          <a:stretch/>
        </p:blipFill>
        <p:spPr>
          <a:xfrm>
            <a:off x="9334404" y="2619910"/>
            <a:ext cx="2715004" cy="3743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553765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3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GameObjects</a:t>
            </a:r>
            <a:r>
              <a:rPr lang="en-US" sz="2400" dirty="0">
                <a:solidFill>
                  <a:srgbClr val="242852"/>
                </a:solidFill>
                <a:effectLst/>
              </a:rPr>
              <a:t> (cont.)</a:t>
            </a:r>
            <a:endParaRPr lang="bg-BG" dirty="0"/>
          </a:p>
        </p:txBody>
      </p:sp>
      <p:sp>
        <p:nvSpPr>
          <p:cNvPr id="740355" name="Rectangle 3"/>
          <p:cNvSpPr>
            <a:spLocks noGrp="1" noChangeArrowheads="1"/>
          </p:cNvSpPr>
          <p:nvPr>
            <p:ph idx="1"/>
          </p:nvPr>
        </p:nvSpPr>
        <p:spPr>
          <a:xfrm>
            <a:off x="566736" y="1600201"/>
            <a:ext cx="10972800" cy="4525963"/>
          </a:xfrm>
        </p:spPr>
        <p:txBody>
          <a:bodyPr/>
          <a:lstStyle/>
          <a:p>
            <a:pPr marL="363538" indent="-363538"/>
            <a:r>
              <a:rPr lang="en-US" sz="2800" dirty="0"/>
              <a:t>Name</a:t>
            </a:r>
          </a:p>
          <a:p>
            <a:pPr marL="363538" indent="-363538"/>
            <a:r>
              <a:rPr lang="en-US" sz="2800" dirty="0"/>
              <a:t>Tags</a:t>
            </a:r>
          </a:p>
          <a:p>
            <a:pPr marL="711201" lvl="1" indent="-363538"/>
            <a:r>
              <a:rPr lang="en-US" sz="2600" dirty="0"/>
              <a:t>Label objects </a:t>
            </a:r>
          </a:p>
          <a:p>
            <a:pPr marL="711201" lvl="1" indent="-363538"/>
            <a:r>
              <a:rPr lang="en-IE" sz="2600" dirty="0"/>
              <a:t>“Player”, “Enemy”, “Collectible”</a:t>
            </a:r>
            <a:r>
              <a:rPr lang="en-US" sz="2600" dirty="0"/>
              <a:t>, etc.</a:t>
            </a:r>
          </a:p>
          <a:p>
            <a:pPr marL="711201" lvl="1" indent="-363538"/>
            <a:r>
              <a:rPr lang="en-US" sz="2600" dirty="0"/>
              <a:t>Easier to </a:t>
            </a:r>
            <a:r>
              <a:rPr lang="en-US" sz="2600" b="1" dirty="0"/>
              <a:t>filter</a:t>
            </a:r>
            <a:r>
              <a:rPr lang="en-US" sz="2600" dirty="0"/>
              <a:t> later in scripts</a:t>
            </a:r>
          </a:p>
          <a:p>
            <a:pPr marL="363538" indent="-363538"/>
            <a:r>
              <a:rPr lang="en-US" sz="2800" dirty="0"/>
              <a:t>Layers</a:t>
            </a:r>
          </a:p>
          <a:p>
            <a:pPr marL="711201" lvl="1" indent="-363538"/>
            <a:r>
              <a:rPr lang="en-US" sz="2600" b="1" dirty="0"/>
              <a:t>Ordering</a:t>
            </a:r>
            <a:r>
              <a:rPr lang="en-US" sz="2600" dirty="0"/>
              <a:t> in front of camera</a:t>
            </a:r>
          </a:p>
          <a:p>
            <a:pPr marL="711201" lvl="1" indent="-363538"/>
            <a:r>
              <a:rPr lang="en-US" sz="2600" dirty="0"/>
              <a:t>One object on top of other</a:t>
            </a:r>
          </a:p>
          <a:p>
            <a:pPr marL="363538" indent="-363538"/>
            <a:r>
              <a:rPr lang="en-US" sz="2800" b="1" dirty="0"/>
              <a:t>Static</a:t>
            </a:r>
            <a:r>
              <a:rPr lang="en-US" sz="2800" dirty="0"/>
              <a:t> </a:t>
            </a:r>
            <a:r>
              <a:rPr lang="en-US" sz="2800" dirty="0" err="1"/>
              <a:t>GameObject</a:t>
            </a:r>
            <a:r>
              <a:rPr lang="bg-BG" sz="2800" dirty="0"/>
              <a:t> </a:t>
            </a:r>
            <a:endParaRPr lang="en-US" sz="2800" dirty="0"/>
          </a:p>
          <a:p>
            <a:pPr marL="763588" lvl="1" indent="-363538"/>
            <a:r>
              <a:rPr lang="en-US" sz="2600" dirty="0"/>
              <a:t>Choose for less calculations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963A29D-00A3-420F-B95B-2C7F32006EEF}"/>
              </a:ext>
            </a:extLst>
          </p:cNvPr>
          <p:cNvGrpSpPr/>
          <p:nvPr/>
        </p:nvGrpSpPr>
        <p:grpSpPr>
          <a:xfrm>
            <a:off x="6655776" y="1414463"/>
            <a:ext cx="5373420" cy="4715857"/>
            <a:chOff x="6655776" y="1414463"/>
            <a:chExt cx="5373420" cy="471585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15B267A-A476-7FF4-E313-2DD7471B1D0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56913" y="1414463"/>
              <a:ext cx="4750013" cy="3076311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3D9F6B3-9E77-266E-03D4-A24947C0D0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559"/>
            <a:stretch/>
          </p:blipFill>
          <p:spPr>
            <a:xfrm>
              <a:off x="6655776" y="2457447"/>
              <a:ext cx="2642308" cy="3672873"/>
            </a:xfrm>
            <a:prstGeom prst="rect">
              <a:avLst/>
            </a:prstGeom>
          </p:spPr>
        </p:pic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5A0C7916-A4EB-1A6E-90BF-63A0EFB7BD8E}"/>
                </a:ext>
              </a:extLst>
            </p:cNvPr>
            <p:cNvSpPr/>
            <p:nvPr/>
          </p:nvSpPr>
          <p:spPr>
            <a:xfrm>
              <a:off x="10587038" y="1743075"/>
              <a:ext cx="1200150" cy="400050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9A05A1C6-F522-605D-690D-7B0461BF7DFB}"/>
                </a:ext>
              </a:extLst>
            </p:cNvPr>
            <p:cNvSpPr/>
            <p:nvPr/>
          </p:nvSpPr>
          <p:spPr>
            <a:xfrm>
              <a:off x="9386888" y="2457447"/>
              <a:ext cx="2642308" cy="2033328"/>
            </a:xfrm>
            <a:prstGeom prst="roundRect">
              <a:avLst>
                <a:gd name="adj" fmla="val 2880"/>
              </a:avLst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119B2167-D5AE-235C-C4A8-6AF6DF08D13B}"/>
                </a:ext>
              </a:extLst>
            </p:cNvPr>
            <p:cNvSpPr/>
            <p:nvPr/>
          </p:nvSpPr>
          <p:spPr>
            <a:xfrm>
              <a:off x="6655776" y="2457446"/>
              <a:ext cx="2642308" cy="3668718"/>
            </a:xfrm>
            <a:prstGeom prst="roundRect">
              <a:avLst>
                <a:gd name="adj" fmla="val 2880"/>
              </a:avLst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</p:grpSp>
    </p:spTree>
    <p:extLst>
      <p:ext uri="{BB962C8B-B14F-4D97-AF65-F5344CB8AC3E}">
        <p14:creationId xmlns:p14="http://schemas.microsoft.com/office/powerpoint/2010/main" val="128610726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3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/>
              </a:rPr>
              <a:t>Prefabs</a:t>
            </a:r>
            <a:endParaRPr lang="bg-BG" dirty="0"/>
          </a:p>
        </p:txBody>
      </p:sp>
      <p:sp>
        <p:nvSpPr>
          <p:cNvPr id="740355" name="Rectangle 3"/>
          <p:cNvSpPr>
            <a:spLocks noGrp="1" noChangeArrowheads="1"/>
          </p:cNvSpPr>
          <p:nvPr>
            <p:ph idx="1"/>
          </p:nvPr>
        </p:nvSpPr>
        <p:spPr>
          <a:xfrm>
            <a:off x="442914" y="1232547"/>
            <a:ext cx="9888912" cy="4705814"/>
          </a:xfrm>
        </p:spPr>
        <p:txBody>
          <a:bodyPr/>
          <a:lstStyle/>
          <a:p>
            <a:pPr marL="311150" indent="-311150"/>
            <a:r>
              <a:rPr lang="en-US" sz="2800" b="1" dirty="0"/>
              <a:t>Pre-built</a:t>
            </a:r>
            <a:r>
              <a:rPr lang="en-US" sz="2800" dirty="0"/>
              <a:t> objects with components</a:t>
            </a:r>
          </a:p>
          <a:p>
            <a:pPr marL="311150" indent="-311150"/>
            <a:r>
              <a:rPr lang="en-US" sz="2800" dirty="0"/>
              <a:t>Like a template or </a:t>
            </a:r>
            <a:r>
              <a:rPr lang="en-US" sz="2800" b="1" dirty="0"/>
              <a:t>factory</a:t>
            </a:r>
            <a:r>
              <a:rPr lang="en-US" sz="2800" dirty="0"/>
              <a:t> for objects</a:t>
            </a:r>
          </a:p>
          <a:p>
            <a:pPr marL="711200" lvl="1" indent="-311150"/>
            <a:r>
              <a:rPr lang="en-US" sz="2600" dirty="0"/>
              <a:t>NPCs, projectiles, environmental objects, …</a:t>
            </a:r>
          </a:p>
          <a:p>
            <a:pPr marL="311150" indent="-311150"/>
            <a:r>
              <a:rPr lang="en-US" sz="2800" dirty="0"/>
              <a:t>Create prefabs and use everywhere</a:t>
            </a:r>
          </a:p>
          <a:p>
            <a:pPr marL="311150" indent="-311150"/>
            <a:r>
              <a:rPr lang="en-US" sz="2800" dirty="0"/>
              <a:t>When you </a:t>
            </a:r>
            <a:r>
              <a:rPr lang="en-US" sz="2800" b="1" dirty="0"/>
              <a:t>change</a:t>
            </a:r>
            <a:r>
              <a:rPr lang="en-US" sz="2800" dirty="0"/>
              <a:t> prefab                                </a:t>
            </a:r>
          </a:p>
          <a:p>
            <a:pPr marL="711200" lvl="1" indent="-311150"/>
            <a:r>
              <a:rPr lang="en-US" sz="2600" dirty="0"/>
              <a:t>all instances change</a:t>
            </a:r>
          </a:p>
          <a:p>
            <a:r>
              <a:rPr lang="en-IE" sz="2800" dirty="0"/>
              <a:t>Inspector for prefab instance</a:t>
            </a:r>
          </a:p>
          <a:p>
            <a:pPr lvl="1"/>
            <a:r>
              <a:rPr lang="en-IE" sz="2600" dirty="0"/>
              <a:t>Right click and select Apply … or Revert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CB8651-EBA5-48FB-AFA3-F5444E36F7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9784" y="1219200"/>
            <a:ext cx="3512616" cy="2551453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A7B93BF7-41A1-427C-97A4-C76AB92154AC}"/>
              </a:ext>
            </a:extLst>
          </p:cNvPr>
          <p:cNvSpPr/>
          <p:nvPr/>
        </p:nvSpPr>
        <p:spPr>
          <a:xfrm rot="18780677" flipV="1">
            <a:off x="6121435" y="3381893"/>
            <a:ext cx="3208550" cy="230272"/>
          </a:xfrm>
          <a:prstGeom prst="rightArrow">
            <a:avLst>
              <a:gd name="adj1" fmla="val 29470"/>
              <a:gd name="adj2" fmla="val 53424"/>
            </a:avLst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pic>
        <p:nvPicPr>
          <p:cNvPr id="1026" name="Picture 2" descr="How to Make Beautiful Terrain in Unity 2020 | Beginner Tutorial - YouTube">
            <a:extLst>
              <a:ext uri="{FF2B5EF4-FFF2-40B4-BE49-F238E27FC236}">
                <a16:creationId xmlns:a16="http://schemas.microsoft.com/office/drawing/2014/main" id="{501AFB55-C741-372E-85BA-DACD29A866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417"/>
          <a:stretch/>
        </p:blipFill>
        <p:spPr bwMode="auto">
          <a:xfrm>
            <a:off x="3904235" y="5322841"/>
            <a:ext cx="5000009" cy="1535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3738507"/>
      </p:ext>
    </p:extLst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FD92B5A-1DF4-3092-3A6B-4419C33651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675" y="532996"/>
            <a:ext cx="11812649" cy="5792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5431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3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/>
              </a:rPr>
              <a:t>Prefabs </a:t>
            </a:r>
            <a:r>
              <a:rPr lang="en-US" sz="2400" dirty="0">
                <a:effectLst/>
              </a:rPr>
              <a:t>(cont.)</a:t>
            </a:r>
            <a:endParaRPr lang="bg-BG" dirty="0"/>
          </a:p>
        </p:txBody>
      </p:sp>
      <p:sp>
        <p:nvSpPr>
          <p:cNvPr id="740355" name="Rectangle 3"/>
          <p:cNvSpPr>
            <a:spLocks noGrp="1" noChangeArrowheads="1"/>
          </p:cNvSpPr>
          <p:nvPr>
            <p:ph idx="1"/>
          </p:nvPr>
        </p:nvSpPr>
        <p:spPr>
          <a:xfrm>
            <a:off x="400051" y="1576577"/>
            <a:ext cx="7400924" cy="4829899"/>
          </a:xfrm>
        </p:spPr>
        <p:txBody>
          <a:bodyPr/>
          <a:lstStyle/>
          <a:p>
            <a:pPr marL="363538" indent="-363538">
              <a:spcBef>
                <a:spcPts val="1200"/>
              </a:spcBef>
            </a:pPr>
            <a:r>
              <a:rPr lang="en-IE" sz="2800" dirty="0"/>
              <a:t>Create </a:t>
            </a:r>
            <a:r>
              <a:rPr lang="en-IE" sz="2800" b="1" dirty="0"/>
              <a:t>folder</a:t>
            </a:r>
            <a:r>
              <a:rPr lang="en-IE" sz="2800" dirty="0"/>
              <a:t> “Prefabs” </a:t>
            </a:r>
          </a:p>
          <a:p>
            <a:pPr marL="763588" lvl="1" indent="-363538">
              <a:spcBef>
                <a:spcPts val="1200"/>
              </a:spcBef>
            </a:pPr>
            <a:r>
              <a:rPr lang="en-IE" sz="2800" dirty="0"/>
              <a:t>drag an object into it</a:t>
            </a:r>
          </a:p>
          <a:p>
            <a:pPr marL="363538" indent="-363538">
              <a:spcBef>
                <a:spcPts val="1200"/>
              </a:spcBef>
            </a:pPr>
            <a:r>
              <a:rPr lang="en-IE" sz="2800" dirty="0"/>
              <a:t>Create new </a:t>
            </a:r>
            <a:r>
              <a:rPr lang="en-IE" sz="2800" b="1" dirty="0"/>
              <a:t>instances</a:t>
            </a:r>
            <a:r>
              <a:rPr lang="en-IE" sz="2800" dirty="0"/>
              <a:t> with </a:t>
            </a:r>
            <a:r>
              <a:rPr lang="en-IE" sz="2800" b="1" dirty="0"/>
              <a:t>drag and drop </a:t>
            </a:r>
            <a:r>
              <a:rPr lang="en-IE" sz="2800" dirty="0"/>
              <a:t>from “Prefabs” folder to scene</a:t>
            </a:r>
          </a:p>
          <a:p>
            <a:pPr marL="363538" indent="-363538">
              <a:spcBef>
                <a:spcPts val="1200"/>
              </a:spcBef>
            </a:pPr>
            <a:r>
              <a:rPr lang="en-IE" sz="2800" dirty="0"/>
              <a:t>In “Hierarchy”, prefabs coloured </a:t>
            </a:r>
            <a:r>
              <a:rPr lang="en-IE" sz="2800" b="1" dirty="0">
                <a:solidFill>
                  <a:schemeClr val="bg2">
                    <a:lumMod val="50000"/>
                  </a:schemeClr>
                </a:solidFill>
              </a:rPr>
              <a:t>blue</a:t>
            </a:r>
          </a:p>
          <a:p>
            <a:pPr marL="363538" indent="-363538">
              <a:spcBef>
                <a:spcPts val="1200"/>
              </a:spcBef>
            </a:pPr>
            <a:r>
              <a:rPr lang="en-IE" sz="2800" b="1" dirty="0"/>
              <a:t>Break prefab connection</a:t>
            </a:r>
            <a:endParaRPr lang="en-US" sz="2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C0826F-B15F-4CB0-B983-E5EB56C3A3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9563" y="628650"/>
            <a:ext cx="3660299" cy="6096538"/>
          </a:xfrm>
          <a:prstGeom prst="rect">
            <a:avLst/>
          </a:prstGeom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0FC09E1B-9EF0-4178-A7EE-08DAF21C0C2A}"/>
              </a:ext>
            </a:extLst>
          </p:cNvPr>
          <p:cNvSpPr/>
          <p:nvPr/>
        </p:nvSpPr>
        <p:spPr>
          <a:xfrm rot="20829206" flipV="1">
            <a:off x="5176847" y="4214192"/>
            <a:ext cx="3428255" cy="78012"/>
          </a:xfrm>
          <a:prstGeom prst="rightArrow">
            <a:avLst>
              <a:gd name="adj1" fmla="val 29470"/>
              <a:gd name="adj2" fmla="val 53424"/>
            </a:avLst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911428324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2DDA96-EEAB-4036-961B-2F520610E8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Hierarchy Icons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E98DEE5-8E2B-4654-AF92-1BC4D22217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1219201"/>
            <a:ext cx="4953000" cy="5498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43193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3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/>
              </a:rPr>
              <a:t>Camera</a:t>
            </a:r>
            <a:endParaRPr lang="bg-BG" dirty="0"/>
          </a:p>
        </p:txBody>
      </p:sp>
      <p:sp>
        <p:nvSpPr>
          <p:cNvPr id="740355" name="Rectangle 3"/>
          <p:cNvSpPr>
            <a:spLocks noGrp="1" noChangeArrowheads="1"/>
          </p:cNvSpPr>
          <p:nvPr>
            <p:ph idx="1"/>
          </p:nvPr>
        </p:nvSpPr>
        <p:spPr>
          <a:xfrm>
            <a:off x="538160" y="1600201"/>
            <a:ext cx="7676993" cy="4525963"/>
          </a:xfrm>
        </p:spPr>
        <p:txBody>
          <a:bodyPr/>
          <a:lstStyle/>
          <a:p>
            <a:pPr marL="311151" indent="-363538"/>
            <a:r>
              <a:rPr lang="en-IE" sz="2800" dirty="0"/>
              <a:t>Shows </a:t>
            </a:r>
            <a:r>
              <a:rPr lang="en-IE" sz="2800" b="1" dirty="0"/>
              <a:t>part of the world </a:t>
            </a:r>
            <a:r>
              <a:rPr lang="en-IE" sz="2800" dirty="0"/>
              <a:t>“in front” of it to the player</a:t>
            </a:r>
          </a:p>
          <a:p>
            <a:pPr marL="311151" indent="-363538"/>
            <a:r>
              <a:rPr lang="en-IE" sz="2800" dirty="0"/>
              <a:t>Can be moved with </a:t>
            </a:r>
            <a:r>
              <a:rPr lang="en-IE" sz="2800" b="1" dirty="0"/>
              <a:t>Transform</a:t>
            </a:r>
            <a:endParaRPr lang="en-IE" sz="2800" dirty="0"/>
          </a:p>
          <a:p>
            <a:pPr marL="311151" indent="-363538"/>
            <a:r>
              <a:rPr lang="en-IE" sz="2800" dirty="0"/>
              <a:t>Two types of projections</a:t>
            </a:r>
          </a:p>
          <a:p>
            <a:pPr marL="711201" lvl="1" indent="-363538"/>
            <a:r>
              <a:rPr lang="en-IE" sz="2600" b="1" dirty="0"/>
              <a:t>Perspective </a:t>
            </a:r>
            <a:endParaRPr lang="en-IE" sz="2600" dirty="0"/>
          </a:p>
          <a:p>
            <a:pPr marL="711201" lvl="1" indent="-363538"/>
            <a:r>
              <a:rPr lang="en-IE" sz="2600" b="1" dirty="0"/>
              <a:t>Orthographic</a:t>
            </a:r>
            <a:r>
              <a:rPr lang="en-IE" sz="2600" dirty="0"/>
              <a:t> </a:t>
            </a:r>
          </a:p>
          <a:p>
            <a:pPr marL="311151" indent="-363538">
              <a:spcBef>
                <a:spcPts val="1200"/>
              </a:spcBef>
            </a:pPr>
            <a:r>
              <a:rPr lang="en-IE" sz="2800" dirty="0"/>
              <a:t>Can be instantiated, parented, and scripted</a:t>
            </a:r>
          </a:p>
          <a:p>
            <a:pPr marL="311150" indent="-311150"/>
            <a:r>
              <a:rPr lang="en-IE" sz="2800" dirty="0"/>
              <a:t>At least one per scene</a:t>
            </a:r>
          </a:p>
          <a:p>
            <a:pPr marL="311150" indent="-311150"/>
            <a:r>
              <a:rPr lang="en-IE" sz="2800" dirty="0"/>
              <a:t>No limit to number per scene</a:t>
            </a:r>
          </a:p>
          <a:p>
            <a:pPr marL="311151" indent="-363538"/>
            <a:endParaRPr lang="en-IE" sz="2800" dirty="0"/>
          </a:p>
          <a:p>
            <a:pPr marL="311151" indent="-363538"/>
            <a:endParaRPr lang="en-IE" sz="2800" dirty="0"/>
          </a:p>
          <a:p>
            <a:pPr marL="711201" lvl="1" indent="-363538"/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717F67-53C8-766E-84D9-DBA0170F9B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8667" y="319770"/>
            <a:ext cx="3619814" cy="6218459"/>
          </a:xfrm>
          <a:prstGeom prst="rect">
            <a:avLst/>
          </a:prstGeom>
        </p:spPr>
      </p:pic>
      <p:pic>
        <p:nvPicPr>
          <p:cNvPr id="2050" name="Picture 2" descr="image">
            <a:extLst>
              <a:ext uri="{FF2B5EF4-FFF2-40B4-BE49-F238E27FC236}">
                <a16:creationId xmlns:a16="http://schemas.microsoft.com/office/drawing/2014/main" id="{A92B81F0-C172-C71F-EF84-FB10BC73C9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28" t="8603" r="3430" b="15498"/>
          <a:stretch/>
        </p:blipFill>
        <p:spPr bwMode="auto">
          <a:xfrm>
            <a:off x="4276416" y="3471864"/>
            <a:ext cx="3867465" cy="1085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938435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619D56-FAE4-4688-8232-B1788619B5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Scripting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EFD3C5-B8BE-4332-9DFC-C3F2DDA644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</p:spPr>
        <p:txBody>
          <a:bodyPr/>
          <a:lstStyle/>
          <a:p>
            <a:r>
              <a:rPr lang="en-IE" sz="3200" dirty="0"/>
              <a:t>Essential ingredient in all games </a:t>
            </a:r>
          </a:p>
          <a:p>
            <a:r>
              <a:rPr lang="en-IE" sz="3200" dirty="0"/>
              <a:t>Even simplest game needs scripts</a:t>
            </a:r>
          </a:p>
          <a:p>
            <a:pPr lvl="1"/>
            <a:r>
              <a:rPr lang="en-IE" sz="2800" b="1" dirty="0"/>
              <a:t>input</a:t>
            </a:r>
            <a:r>
              <a:rPr lang="en-IE" sz="2800" dirty="0"/>
              <a:t> from player</a:t>
            </a:r>
          </a:p>
          <a:p>
            <a:pPr lvl="1"/>
            <a:r>
              <a:rPr lang="en-IE" sz="2800" b="1" dirty="0"/>
              <a:t>events</a:t>
            </a:r>
            <a:r>
              <a:rPr lang="en-IE" sz="2800" dirty="0"/>
              <a:t> in gameplay </a:t>
            </a:r>
          </a:p>
          <a:p>
            <a:pPr lvl="1"/>
            <a:r>
              <a:rPr lang="en-IE" sz="2800" dirty="0"/>
              <a:t>create </a:t>
            </a:r>
            <a:r>
              <a:rPr lang="en-IE" sz="2800" b="1" dirty="0"/>
              <a:t>graphical effects</a:t>
            </a:r>
            <a:endParaRPr lang="en-IE" sz="2800" dirty="0"/>
          </a:p>
          <a:p>
            <a:pPr lvl="1"/>
            <a:r>
              <a:rPr lang="en-IE" sz="2800" dirty="0"/>
              <a:t>control </a:t>
            </a:r>
            <a:r>
              <a:rPr lang="en-IE" sz="2800" b="1" dirty="0"/>
              <a:t>physical behaviour</a:t>
            </a:r>
            <a:r>
              <a:rPr lang="en-IE" sz="2800" dirty="0"/>
              <a:t> </a:t>
            </a:r>
          </a:p>
          <a:p>
            <a:pPr lvl="1"/>
            <a:r>
              <a:rPr lang="en-IE" sz="2800" dirty="0"/>
              <a:t>implement </a:t>
            </a:r>
            <a:r>
              <a:rPr lang="en-IE" sz="2800" b="1" dirty="0"/>
              <a:t>custom AI </a:t>
            </a:r>
            <a:endParaRPr lang="en-IE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441CB7-A247-9BC5-050D-BB49824E5B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6257" y="1724848"/>
            <a:ext cx="4723586" cy="3761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7735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439DA-1E83-45B7-9A5A-9B9DACB4BD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All Games Require…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5C7757-E188-4156-B596-EA585920BE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sz="3000" dirty="0"/>
              <a:t>Load and display </a:t>
            </a:r>
            <a:r>
              <a:rPr lang="en-IE" sz="3000" b="1" dirty="0"/>
              <a:t>visual assets</a:t>
            </a:r>
          </a:p>
          <a:p>
            <a:r>
              <a:rPr lang="en-IE" sz="3000" dirty="0"/>
              <a:t>Load and play </a:t>
            </a:r>
            <a:r>
              <a:rPr lang="en-IE" sz="3000" b="1" dirty="0"/>
              <a:t>sound</a:t>
            </a:r>
          </a:p>
          <a:p>
            <a:r>
              <a:rPr lang="en-IE" sz="3000" dirty="0"/>
              <a:t>Receive player </a:t>
            </a:r>
            <a:r>
              <a:rPr lang="en-IE" sz="3000" b="1" dirty="0"/>
              <a:t>input</a:t>
            </a:r>
          </a:p>
          <a:p>
            <a:pPr lvl="1"/>
            <a:r>
              <a:rPr lang="en-IE" sz="2800" dirty="0"/>
              <a:t>Keyboard, controller, microphone, etc</a:t>
            </a:r>
          </a:p>
          <a:p>
            <a:r>
              <a:rPr lang="en-IE" sz="3000" dirty="0"/>
              <a:t>Game </a:t>
            </a:r>
            <a:r>
              <a:rPr lang="en-IE" sz="3000" b="1" dirty="0"/>
              <a:t>logic</a:t>
            </a:r>
          </a:p>
          <a:p>
            <a:pPr lvl="1"/>
            <a:r>
              <a:rPr lang="en-IE" sz="2800" dirty="0"/>
              <a:t>Coded rules and mechanics</a:t>
            </a:r>
          </a:p>
          <a:p>
            <a:r>
              <a:rPr lang="en-IE" sz="3200" dirty="0"/>
              <a:t>Other game assets</a:t>
            </a:r>
          </a:p>
          <a:p>
            <a:pPr lvl="1"/>
            <a:r>
              <a:rPr lang="en-IE" sz="2800" dirty="0"/>
              <a:t>Making your game unique</a:t>
            </a:r>
          </a:p>
          <a:p>
            <a:r>
              <a:rPr lang="en-IE" sz="3200" dirty="0"/>
              <a:t>Write from scratch or use </a:t>
            </a:r>
            <a:r>
              <a:rPr lang="en-IE" sz="3200" b="1" dirty="0"/>
              <a:t>game engine</a:t>
            </a:r>
            <a:r>
              <a:rPr lang="en-IE" sz="32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64393967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56D10-1E87-49E4-8B51-A229A0F89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0"/>
            <a:ext cx="8229600" cy="1143000"/>
          </a:xfrm>
        </p:spPr>
        <p:txBody>
          <a:bodyPr/>
          <a:lstStyle/>
          <a:p>
            <a:r>
              <a:rPr lang="en-IE" dirty="0"/>
              <a:t>Unity C# Script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2E1EE5-CD92-49AF-A40D-C65E19C14D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6024" y="1143000"/>
            <a:ext cx="7586663" cy="5632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10861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>
            <a:spLocks noGrp="1"/>
          </p:cNvSpPr>
          <p:nvPr>
            <p:ph type="title"/>
          </p:nvPr>
        </p:nvSpPr>
        <p:spPr>
          <a:xfrm>
            <a:off x="609600" y="0"/>
            <a:ext cx="9105900" cy="1219200"/>
          </a:xfrm>
          <a:prstGeom prst="rect">
            <a:avLst/>
          </a:prstGeom>
        </p:spPr>
        <p:txBody>
          <a:bodyPr/>
          <a:lstStyle/>
          <a:p>
            <a:r>
              <a:rPr lang="en-IE" dirty="0"/>
              <a:t>Script Component</a:t>
            </a:r>
          </a:p>
        </p:txBody>
      </p:sp>
      <p:sp>
        <p:nvSpPr>
          <p:cNvPr id="230" name="Shape 230"/>
          <p:cNvSpPr>
            <a:spLocks noGrp="1"/>
          </p:cNvSpPr>
          <p:nvPr>
            <p:ph idx="1"/>
          </p:nvPr>
        </p:nvSpPr>
        <p:spPr>
          <a:xfrm>
            <a:off x="504458" y="1600201"/>
            <a:ext cx="7768005" cy="4525963"/>
          </a:xfrm>
          <a:prstGeom prst="rect">
            <a:avLst/>
          </a:prstGeom>
        </p:spPr>
        <p:txBody>
          <a:bodyPr/>
          <a:lstStyle/>
          <a:p>
            <a:r>
              <a:rPr lang="en-IE" sz="2800" dirty="0"/>
              <a:t>S</a:t>
            </a:r>
            <a:r>
              <a:rPr sz="2800" dirty="0" err="1"/>
              <a:t>everal</a:t>
            </a:r>
            <a:r>
              <a:rPr sz="2800" dirty="0"/>
              <a:t> can be attached to </a:t>
            </a:r>
            <a:r>
              <a:rPr sz="2800" dirty="0" err="1"/>
              <a:t>GameObject</a:t>
            </a:r>
            <a:endParaRPr sz="2800" dirty="0"/>
          </a:p>
          <a:p>
            <a:pPr marL="631825" lvl="1" indent="-269875"/>
            <a:r>
              <a:rPr lang="en-IE" sz="2600" b="1" dirty="0"/>
              <a:t>Modularity</a:t>
            </a:r>
            <a:endParaRPr sz="2600" b="1" dirty="0"/>
          </a:p>
          <a:p>
            <a:r>
              <a:rPr sz="2800" b="1" dirty="0"/>
              <a:t>Public</a:t>
            </a:r>
            <a:r>
              <a:rPr sz="2800" dirty="0"/>
              <a:t> fields in scripts appear in Inspector</a:t>
            </a:r>
          </a:p>
          <a:p>
            <a:pPr marL="582613" lvl="1" indent="-261938"/>
            <a:r>
              <a:rPr sz="2600" dirty="0"/>
              <a:t>Unity </a:t>
            </a:r>
            <a:r>
              <a:rPr lang="en-IE" sz="2600" dirty="0"/>
              <a:t>adjusts</a:t>
            </a:r>
            <a:r>
              <a:rPr sz="2600" dirty="0"/>
              <a:t> names of fields</a:t>
            </a:r>
          </a:p>
          <a:p>
            <a:pPr marL="525463" lvl="3" indent="-261938"/>
            <a:r>
              <a:rPr lang="en-IE" sz="2600" dirty="0"/>
              <a:t>V</a:t>
            </a:r>
            <a:r>
              <a:rPr sz="2600" dirty="0" err="1"/>
              <a:t>ariable</a:t>
            </a:r>
            <a:r>
              <a:rPr sz="2600" dirty="0"/>
              <a:t> </a:t>
            </a:r>
            <a:r>
              <a:rPr lang="en-IE" sz="2600" b="1" dirty="0" err="1">
                <a:latin typeface="Courier"/>
                <a:ea typeface="Courier"/>
                <a:cs typeface="Courier"/>
                <a:sym typeface="Courier"/>
              </a:rPr>
              <a:t>collisionParticles</a:t>
            </a:r>
            <a:r>
              <a:rPr sz="2600" dirty="0"/>
              <a:t> </a:t>
            </a:r>
            <a:r>
              <a:rPr lang="en-IE" sz="2600" dirty="0">
                <a:sym typeface="Wingdings 3" panose="05040102010807070707" pitchFamily="18" charset="2"/>
              </a:rPr>
              <a:t></a:t>
            </a:r>
            <a:r>
              <a:rPr sz="2600" dirty="0"/>
              <a:t> </a:t>
            </a:r>
            <a:r>
              <a:rPr lang="en-IE" sz="2600" dirty="0"/>
              <a:t>Collision Particles</a:t>
            </a:r>
          </a:p>
          <a:p>
            <a:pPr marL="525463" lvl="3" indent="-261938"/>
            <a:r>
              <a:rPr lang="en-IE" sz="2600" dirty="0"/>
              <a:t>Sliders with </a:t>
            </a:r>
            <a:r>
              <a:rPr lang="en-IE" sz="2600" b="1" dirty="0"/>
              <a:t>[Range(min, max)] </a:t>
            </a:r>
            <a:endParaRPr sz="26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364912F-907E-46B1-B947-06BC85142D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6904" y="143901"/>
            <a:ext cx="3200638" cy="6570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484680"/>
      </p:ext>
    </p:extLst>
  </p:cSld>
  <p:clrMapOvr>
    <a:masterClrMapping/>
  </p:clrMapOvr>
  <p:transition spd="slow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46A999-C3F3-4563-A384-7CF4DFDE76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Variables and Scope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115031-6A41-4ECF-9A4C-478DEED7FD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7263" y="1600202"/>
            <a:ext cx="9405937" cy="4525963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IE" sz="2800" dirty="0" err="1"/>
              <a:t>int</a:t>
            </a:r>
            <a:r>
              <a:rPr lang="en-IE" sz="2800" dirty="0"/>
              <a:t> p; 		</a:t>
            </a:r>
            <a:r>
              <a:rPr lang="en-IE" sz="2800" dirty="0">
                <a:solidFill>
                  <a:srgbClr val="00B050"/>
                </a:solidFill>
              </a:rPr>
              <a:t>// private member variable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IE" sz="2800" dirty="0"/>
              <a:t>private </a:t>
            </a:r>
            <a:r>
              <a:rPr lang="en-IE" sz="2800" dirty="0" err="1"/>
              <a:t>int</a:t>
            </a:r>
            <a:r>
              <a:rPr lang="en-IE" sz="2800" dirty="0"/>
              <a:t> p; 	</a:t>
            </a:r>
            <a:r>
              <a:rPr lang="en-IE" sz="2800" dirty="0">
                <a:solidFill>
                  <a:srgbClr val="00B050"/>
                </a:solidFill>
              </a:rPr>
              <a:t>// also private member variable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IE" sz="2800" dirty="0"/>
              <a:t>public </a:t>
            </a:r>
            <a:r>
              <a:rPr lang="en-IE" sz="2800" dirty="0" err="1"/>
              <a:t>int</a:t>
            </a:r>
            <a:r>
              <a:rPr lang="en-IE" sz="2800" dirty="0"/>
              <a:t> p; 	</a:t>
            </a:r>
            <a:r>
              <a:rPr lang="en-IE" sz="2800" dirty="0">
                <a:solidFill>
                  <a:srgbClr val="00B050"/>
                </a:solidFill>
              </a:rPr>
              <a:t>// public member variable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IE" sz="2800" dirty="0"/>
              <a:t>public static int p; 	</a:t>
            </a:r>
            <a:r>
              <a:rPr lang="en-IE" sz="2800" dirty="0">
                <a:solidFill>
                  <a:srgbClr val="00B050"/>
                </a:solidFill>
              </a:rPr>
              <a:t>// what are static variables?</a:t>
            </a:r>
          </a:p>
          <a:p>
            <a:pPr marL="0" indent="0">
              <a:lnSpc>
                <a:spcPct val="150000"/>
              </a:lnSpc>
              <a:buNone/>
            </a:pPr>
            <a:endParaRPr lang="en-IE" sz="2800" dirty="0"/>
          </a:p>
        </p:txBody>
      </p:sp>
    </p:spTree>
    <p:extLst>
      <p:ext uri="{BB962C8B-B14F-4D97-AF65-F5344CB8AC3E}">
        <p14:creationId xmlns:p14="http://schemas.microsoft.com/office/powerpoint/2010/main" val="316788845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CEC7DF-2CB0-41A8-89B0-79450F9FB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Variables and Scope </a:t>
            </a:r>
            <a:r>
              <a:rPr lang="en-IE" sz="2400" dirty="0"/>
              <a:t>(cont.)</a:t>
            </a:r>
            <a:endParaRPr lang="en-I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CE7004-DDAF-4847-ADA3-FF555E6313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626" y="1524001"/>
            <a:ext cx="11444288" cy="4602164"/>
          </a:xfrm>
        </p:spPr>
        <p:txBody>
          <a:bodyPr/>
          <a:lstStyle/>
          <a:p>
            <a:pPr marL="0" indent="0">
              <a:buNone/>
            </a:pPr>
            <a:r>
              <a:rPr lang="en-IE" sz="2800" dirty="0">
                <a:latin typeface="Abadi" panose="020B0604020104020204" pitchFamily="34" charset="0"/>
                <a:cs typeface="Courier New" panose="02070309020205020404" pitchFamily="49" charset="0"/>
              </a:rPr>
              <a:t>public class Enemy : </a:t>
            </a:r>
            <a:r>
              <a:rPr lang="en-IE" sz="2800" dirty="0" err="1">
                <a:latin typeface="Abadi" panose="020B0604020104020204" pitchFamily="34" charset="0"/>
                <a:cs typeface="Courier New" panose="02070309020205020404" pitchFamily="49" charset="0"/>
              </a:rPr>
              <a:t>MonoBehaviour</a:t>
            </a:r>
            <a:endParaRPr lang="en-IE" sz="2800" dirty="0">
              <a:latin typeface="Abadi" panose="020B0604020104020204" pitchFamily="34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IE" sz="2800" dirty="0">
                <a:latin typeface="Abadi" panose="020B0604020104020204" pitchFamily="34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IE" sz="2800" dirty="0">
                <a:latin typeface="Abadi" panose="020B0604020104020204" pitchFamily="34" charset="0"/>
                <a:cs typeface="Courier New" panose="02070309020205020404" pitchFamily="49" charset="0"/>
              </a:rPr>
              <a:t>   public </a:t>
            </a:r>
            <a:r>
              <a:rPr lang="en-IE" sz="2800" dirty="0" err="1">
                <a:latin typeface="Abadi" panose="020B0604020104020204" pitchFamily="34" charset="0"/>
                <a:cs typeface="Courier New" panose="02070309020205020404" pitchFamily="49" charset="0"/>
              </a:rPr>
              <a:t>GameObject</a:t>
            </a:r>
            <a:r>
              <a:rPr lang="en-IE" sz="2800" dirty="0">
                <a:latin typeface="Abadi" panose="020B0604020104020204" pitchFamily="34" charset="0"/>
                <a:cs typeface="Courier New" panose="02070309020205020404" pitchFamily="49" charset="0"/>
              </a:rPr>
              <a:t> player;</a:t>
            </a:r>
          </a:p>
          <a:p>
            <a:pPr marL="0" indent="0">
              <a:buNone/>
            </a:pPr>
            <a:r>
              <a:rPr lang="en-IE" sz="2800" dirty="0">
                <a:latin typeface="Abadi" panose="020B0604020104020204" pitchFamily="34" charset="0"/>
                <a:cs typeface="Courier New" panose="02070309020205020404" pitchFamily="49" charset="0"/>
              </a:rPr>
              <a:t>    </a:t>
            </a:r>
          </a:p>
          <a:p>
            <a:pPr marL="0" indent="0">
              <a:buNone/>
            </a:pPr>
            <a:r>
              <a:rPr lang="en-IE" sz="2800" dirty="0">
                <a:latin typeface="Abadi" panose="020B0604020104020204" pitchFamily="34" charset="0"/>
                <a:cs typeface="Courier New" panose="02070309020205020404" pitchFamily="49" charset="0"/>
              </a:rPr>
              <a:t>   void Update() {</a:t>
            </a:r>
          </a:p>
          <a:p>
            <a:pPr marL="0" indent="0">
              <a:buNone/>
            </a:pPr>
            <a:r>
              <a:rPr lang="en-IE" dirty="0">
                <a:latin typeface="Abadi" panose="020B0604020104020204" pitchFamily="34" charset="0"/>
                <a:cs typeface="Courier New" panose="02070309020205020404" pitchFamily="49" charset="0"/>
              </a:rPr>
              <a:t>     </a:t>
            </a:r>
            <a:r>
              <a:rPr lang="en-IE" sz="2800" dirty="0" err="1">
                <a:latin typeface="Abadi" panose="020B0604020104020204" pitchFamily="34" charset="0"/>
                <a:cs typeface="Courier New" panose="02070309020205020404" pitchFamily="49" charset="0"/>
              </a:rPr>
              <a:t>transform.position</a:t>
            </a:r>
            <a:r>
              <a:rPr lang="en-IE" sz="2800" dirty="0">
                <a:latin typeface="Abadi" panose="020B0604020104020204" pitchFamily="34" charset="0"/>
                <a:cs typeface="Courier New" panose="02070309020205020404" pitchFamily="49" charset="0"/>
              </a:rPr>
              <a:t> = </a:t>
            </a:r>
            <a:r>
              <a:rPr lang="en-IE" sz="2800" dirty="0" err="1">
                <a:latin typeface="Abadi" panose="020B0604020104020204" pitchFamily="34" charset="0"/>
                <a:cs typeface="Courier New" panose="02070309020205020404" pitchFamily="49" charset="0"/>
              </a:rPr>
              <a:t>player.transform.position</a:t>
            </a:r>
            <a:r>
              <a:rPr lang="en-IE" sz="2800" dirty="0">
                <a:latin typeface="Abadi" panose="020B0604020104020204" pitchFamily="34" charset="0"/>
                <a:cs typeface="Courier New" panose="02070309020205020404" pitchFamily="49" charset="0"/>
              </a:rPr>
              <a:t> - Vector3.forward * 10f;</a:t>
            </a:r>
            <a:endParaRPr lang="en-IE" dirty="0">
              <a:latin typeface="Abadi" panose="020B0604020104020204" pitchFamily="34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IE" sz="2800" dirty="0">
                <a:latin typeface="Abadi" panose="020B0604020104020204" pitchFamily="34" charset="0"/>
                <a:cs typeface="Courier New" panose="02070309020205020404" pitchFamily="49" charset="0"/>
              </a:rPr>
              <a:t>    }</a:t>
            </a:r>
          </a:p>
          <a:p>
            <a:pPr marL="0" indent="0">
              <a:buNone/>
            </a:pPr>
            <a:r>
              <a:rPr lang="en-IE" sz="2800" dirty="0">
                <a:latin typeface="Abadi" panose="020B0604020104020204" pitchFamily="34" charset="0"/>
                <a:cs typeface="Courier New" panose="02070309020205020404" pitchFamily="49" charset="0"/>
              </a:rPr>
              <a:t>}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0858AB-9654-4E70-BACF-2C8281BC80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5094060"/>
            <a:ext cx="6324600" cy="1336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80817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C# Naming Conventions</a:t>
            </a:r>
          </a:p>
        </p:txBody>
      </p:sp>
      <p:sp>
        <p:nvSpPr>
          <p:cNvPr id="133" name="Shape 133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pPr marL="186690" indent="0">
              <a:spcAft>
                <a:spcPts val="600"/>
              </a:spcAft>
              <a:buNone/>
              <a:tabLst>
                <a:tab pos="2366963" algn="l"/>
                <a:tab pos="4224338" algn="l"/>
              </a:tabLst>
            </a:pPr>
            <a:r>
              <a:rPr sz="2800" dirty="0"/>
              <a:t>Variable</a:t>
            </a:r>
            <a:r>
              <a:rPr lang="en-IE" sz="2800" dirty="0"/>
              <a:t>s</a:t>
            </a:r>
            <a:endParaRPr b="0" dirty="0"/>
          </a:p>
          <a:p>
            <a:pPr marL="0" lvl="1" indent="358140">
              <a:spcBef>
                <a:spcPts val="0"/>
              </a:spcBef>
              <a:spcAft>
                <a:spcPts val="600"/>
              </a:spcAft>
              <a:buNone/>
              <a:tabLst>
                <a:tab pos="2366963" algn="l"/>
                <a:tab pos="4224338" algn="l"/>
              </a:tabLst>
              <a:defRPr sz="3600">
                <a:latin typeface="Courier"/>
                <a:ea typeface="Courier"/>
                <a:cs typeface="Courier"/>
                <a:sym typeface="Courier"/>
              </a:defRPr>
            </a:pPr>
            <a:r>
              <a:rPr sz="24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IE" sz="24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sz="2400" dirty="0" err="1">
                <a:latin typeface="Verdana" panose="020B0604030504040204" pitchFamily="34" charset="0"/>
                <a:ea typeface="Verdana" panose="020B0604030504040204" pitchFamily="34" charset="0"/>
              </a:rPr>
              <a:t>thisVariable</a:t>
            </a:r>
            <a:r>
              <a:rPr lang="en-IE" sz="2400" dirty="0">
                <a:latin typeface="Verdana" panose="020B0604030504040204" pitchFamily="34" charset="0"/>
                <a:ea typeface="Verdana" panose="020B0604030504040204" pitchFamily="34" charset="0"/>
              </a:rPr>
              <a:t>   </a:t>
            </a:r>
            <a:r>
              <a:rPr sz="2400" dirty="0" err="1">
                <a:latin typeface="Verdana" panose="020B0604030504040204" pitchFamily="34" charset="0"/>
                <a:ea typeface="Verdana" panose="020B0604030504040204" pitchFamily="34" charset="0"/>
              </a:rPr>
              <a:t>anotherVariable</a:t>
            </a:r>
            <a:r>
              <a:rPr sz="2400" dirty="0">
                <a:latin typeface="Verdana" panose="020B0604030504040204" pitchFamily="34" charset="0"/>
                <a:ea typeface="Verdana" panose="020B0604030504040204" pitchFamily="34" charset="0"/>
              </a:rPr>
              <a:t>	</a:t>
            </a:r>
            <a:r>
              <a:rPr lang="en-IE" sz="2400" dirty="0">
                <a:latin typeface="Verdana" panose="020B0604030504040204" pitchFamily="34" charset="0"/>
                <a:ea typeface="Verdana" panose="020B0604030504040204" pitchFamily="34" charset="0"/>
              </a:rPr>
              <a:t>  </a:t>
            </a:r>
            <a:r>
              <a:rPr sz="2400" dirty="0">
                <a:latin typeface="Verdana" panose="020B0604030504040204" pitchFamily="34" charset="0"/>
                <a:ea typeface="Verdana" panose="020B0604030504040204" pitchFamily="34" charset="0"/>
              </a:rPr>
              <a:t>bob</a:t>
            </a:r>
          </a:p>
          <a:p>
            <a:pPr marL="186690" indent="0">
              <a:spcAft>
                <a:spcPts val="600"/>
              </a:spcAft>
              <a:buNone/>
              <a:tabLst>
                <a:tab pos="2366963" algn="l"/>
                <a:tab pos="4224338" algn="l"/>
              </a:tabLst>
            </a:pPr>
            <a:r>
              <a:rPr sz="2800" dirty="0"/>
              <a:t>Function</a:t>
            </a:r>
            <a:r>
              <a:rPr lang="en-IE" sz="2800" dirty="0"/>
              <a:t>s</a:t>
            </a:r>
            <a:r>
              <a:rPr sz="2800" dirty="0"/>
              <a:t> </a:t>
            </a:r>
            <a:endParaRPr lang="en-IE" sz="2800" dirty="0"/>
          </a:p>
          <a:p>
            <a:pPr marL="0" lvl="1" indent="358140">
              <a:spcBef>
                <a:spcPts val="0"/>
              </a:spcBef>
              <a:spcAft>
                <a:spcPts val="600"/>
              </a:spcAft>
              <a:buNone/>
              <a:tabLst>
                <a:tab pos="2366963" algn="l"/>
                <a:tab pos="4224338" algn="l"/>
              </a:tabLst>
              <a:defRPr sz="3600">
                <a:latin typeface="Courier"/>
                <a:ea typeface="Courier"/>
                <a:cs typeface="Courier"/>
                <a:sym typeface="Courier"/>
              </a:defRPr>
            </a:pPr>
            <a:r>
              <a:rPr lang="en-IE" sz="2400" b="1" dirty="0"/>
              <a:t>  </a:t>
            </a:r>
            <a:r>
              <a:rPr lang="en-IE" sz="2400" dirty="0" err="1">
                <a:latin typeface="Verdana" panose="020B0604030504040204" pitchFamily="34" charset="0"/>
                <a:ea typeface="Verdana" panose="020B0604030504040204" pitchFamily="34" charset="0"/>
              </a:rPr>
              <a:t>ThatFunction</a:t>
            </a:r>
            <a:r>
              <a:rPr lang="en-IE" sz="2400" dirty="0">
                <a:latin typeface="Verdana" panose="020B0604030504040204" pitchFamily="34" charset="0"/>
                <a:ea typeface="Verdana" panose="020B0604030504040204" pitchFamily="34" charset="0"/>
              </a:rPr>
              <a:t>()  Start()  	Update()</a:t>
            </a:r>
          </a:p>
          <a:p>
            <a:pPr marL="186690" indent="0">
              <a:spcAft>
                <a:spcPts val="600"/>
              </a:spcAft>
              <a:buNone/>
              <a:tabLst>
                <a:tab pos="2366963" algn="l"/>
                <a:tab pos="4224338" algn="l"/>
              </a:tabLst>
            </a:pPr>
            <a:r>
              <a:rPr sz="2800" dirty="0"/>
              <a:t>Class</a:t>
            </a:r>
            <a:r>
              <a:rPr lang="en-IE" sz="2800" dirty="0"/>
              <a:t>es</a:t>
            </a:r>
            <a:endParaRPr sz="2800" dirty="0"/>
          </a:p>
          <a:p>
            <a:pPr marL="0" lvl="1" indent="358140">
              <a:spcBef>
                <a:spcPts val="0"/>
              </a:spcBef>
              <a:spcAft>
                <a:spcPts val="600"/>
              </a:spcAft>
              <a:buNone/>
              <a:tabLst>
                <a:tab pos="2366963" algn="l"/>
                <a:tab pos="4224338" algn="l"/>
              </a:tabLst>
              <a:defRPr sz="3600">
                <a:latin typeface="Courier"/>
                <a:ea typeface="Courier"/>
                <a:cs typeface="Courier"/>
                <a:sym typeface="Courier"/>
              </a:defRPr>
            </a:pPr>
            <a:r>
              <a:rPr sz="24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IE" sz="2400" dirty="0">
                <a:latin typeface="Verdana" panose="020B0604030504040204" pitchFamily="34" charset="0"/>
                <a:ea typeface="Verdana" panose="020B0604030504040204" pitchFamily="34" charset="0"/>
              </a:rPr>
              <a:t>  </a:t>
            </a:r>
            <a:r>
              <a:rPr sz="2400" dirty="0" err="1">
                <a:latin typeface="Verdana" panose="020B0604030504040204" pitchFamily="34" charset="0"/>
                <a:ea typeface="Verdana" panose="020B0604030504040204" pitchFamily="34" charset="0"/>
              </a:rPr>
              <a:t>SomeClass</a:t>
            </a:r>
            <a:r>
              <a:rPr lang="en-IE" sz="2400" dirty="0">
                <a:latin typeface="Verdana" panose="020B0604030504040204" pitchFamily="34" charset="0"/>
                <a:ea typeface="Verdana" panose="020B0604030504040204" pitchFamily="34" charset="0"/>
              </a:rPr>
              <a:t>   </a:t>
            </a:r>
            <a:r>
              <a:rPr sz="2400" dirty="0" err="1">
                <a:latin typeface="Verdana" panose="020B0604030504040204" pitchFamily="34" charset="0"/>
                <a:ea typeface="Verdana" panose="020B0604030504040204" pitchFamily="34" charset="0"/>
              </a:rPr>
              <a:t>GameObject</a:t>
            </a:r>
            <a:r>
              <a:rPr sz="2400" dirty="0">
                <a:latin typeface="Verdana" panose="020B0604030504040204" pitchFamily="34" charset="0"/>
                <a:ea typeface="Verdana" panose="020B0604030504040204" pitchFamily="34" charset="0"/>
              </a:rPr>
              <a:t>	</a:t>
            </a:r>
            <a:r>
              <a:rPr lang="en-IE" sz="2400" dirty="0">
                <a:latin typeface="Verdana" panose="020B0604030504040204" pitchFamily="34" charset="0"/>
                <a:ea typeface="Verdana" panose="020B0604030504040204" pitchFamily="34" charset="0"/>
              </a:rPr>
              <a:t>   </a:t>
            </a:r>
            <a:r>
              <a:rPr sz="2400" dirty="0" err="1">
                <a:latin typeface="Verdana" panose="020B0604030504040204" pitchFamily="34" charset="0"/>
                <a:ea typeface="Verdana" panose="020B0604030504040204" pitchFamily="34" charset="0"/>
              </a:rPr>
              <a:t>HeroShip</a:t>
            </a:r>
            <a:endParaRPr sz="24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186690" indent="0">
              <a:spcAft>
                <a:spcPts val="600"/>
              </a:spcAft>
              <a:buNone/>
              <a:tabLst>
                <a:tab pos="2366963" algn="l"/>
                <a:tab pos="4224338" algn="l"/>
              </a:tabLst>
            </a:pPr>
            <a:r>
              <a:rPr sz="2800" dirty="0"/>
              <a:t>Private variables</a:t>
            </a:r>
            <a:endParaRPr sz="28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0" lvl="1" indent="358140">
              <a:spcBef>
                <a:spcPts val="0"/>
              </a:spcBef>
              <a:spcAft>
                <a:spcPts val="600"/>
              </a:spcAft>
              <a:buNone/>
              <a:tabLst>
                <a:tab pos="2366963" algn="l"/>
                <a:tab pos="4224338" algn="l"/>
              </a:tabLst>
              <a:defRPr sz="3600">
                <a:latin typeface="Courier"/>
                <a:ea typeface="Courier"/>
                <a:cs typeface="Courier"/>
                <a:sym typeface="Courier"/>
              </a:defRPr>
            </a:pPr>
            <a:r>
              <a:rPr lang="en-IE" sz="2400" dirty="0">
                <a:latin typeface="Verdana" panose="020B0604030504040204" pitchFamily="34" charset="0"/>
                <a:ea typeface="Verdana" panose="020B0604030504040204" pitchFamily="34" charset="0"/>
              </a:rPr>
              <a:t>   </a:t>
            </a:r>
            <a:r>
              <a:rPr sz="2400" dirty="0">
                <a:latin typeface="Verdana" panose="020B0604030504040204" pitchFamily="34" charset="0"/>
                <a:ea typeface="Verdana" panose="020B0604030504040204" pitchFamily="34" charset="0"/>
              </a:rPr>
              <a:t> _</a:t>
            </a:r>
            <a:r>
              <a:rPr sz="2400" dirty="0" err="1">
                <a:latin typeface="Verdana" panose="020B0604030504040204" pitchFamily="34" charset="0"/>
                <a:ea typeface="Verdana" panose="020B0604030504040204" pitchFamily="34" charset="0"/>
              </a:rPr>
              <a:t>privateVariable</a:t>
            </a:r>
            <a:r>
              <a:rPr sz="2400" dirty="0">
                <a:latin typeface="Verdana" panose="020B0604030504040204" pitchFamily="34" charset="0"/>
                <a:ea typeface="Verdana" panose="020B0604030504040204" pitchFamily="34" charset="0"/>
              </a:rPr>
              <a:t>	</a:t>
            </a:r>
            <a:r>
              <a:rPr lang="en-IE" sz="2400" dirty="0">
                <a:latin typeface="Verdana" panose="020B0604030504040204" pitchFamily="34" charset="0"/>
                <a:ea typeface="Verdana" panose="020B0604030504040204" pitchFamily="34" charset="0"/>
              </a:rPr>
              <a:t>  </a:t>
            </a:r>
            <a:r>
              <a:rPr sz="2400" dirty="0">
                <a:latin typeface="Verdana" panose="020B0604030504040204" pitchFamily="34" charset="0"/>
                <a:ea typeface="Verdana" panose="020B0604030504040204" pitchFamily="34" charset="0"/>
              </a:rPr>
              <a:t>_</a:t>
            </a:r>
            <a:r>
              <a:rPr sz="2400" dirty="0" err="1">
                <a:latin typeface="Verdana" panose="020B0604030504040204" pitchFamily="34" charset="0"/>
                <a:ea typeface="Verdana" panose="020B0604030504040204" pitchFamily="34" charset="0"/>
              </a:rPr>
              <a:t>hiddenVariable</a:t>
            </a:r>
            <a:endParaRPr sz="24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186690" indent="0">
              <a:spcAft>
                <a:spcPts val="600"/>
              </a:spcAft>
              <a:buNone/>
              <a:tabLst>
                <a:tab pos="2366963" algn="l"/>
                <a:tab pos="4224338" algn="l"/>
              </a:tabLst>
            </a:pPr>
            <a:r>
              <a:rPr sz="2800" dirty="0"/>
              <a:t>Static variables</a:t>
            </a:r>
          </a:p>
          <a:p>
            <a:pPr marL="0" lvl="1" indent="358140">
              <a:spcBef>
                <a:spcPts val="0"/>
              </a:spcBef>
              <a:spcAft>
                <a:spcPts val="600"/>
              </a:spcAft>
              <a:buNone/>
              <a:tabLst>
                <a:tab pos="2366963" algn="l"/>
                <a:tab pos="4224338" algn="l"/>
              </a:tabLst>
              <a:defRPr sz="3600">
                <a:latin typeface="Courier"/>
                <a:ea typeface="Courier"/>
                <a:cs typeface="Courier"/>
                <a:sym typeface="Courier"/>
              </a:defRPr>
            </a:pPr>
            <a:r>
              <a:rPr sz="2400" b="1" dirty="0"/>
              <a:t> </a:t>
            </a:r>
            <a:r>
              <a:rPr lang="en-IE" sz="2400" b="1" dirty="0"/>
              <a:t>       </a:t>
            </a:r>
            <a:r>
              <a:rPr sz="2400" dirty="0">
                <a:latin typeface="Verdana" panose="020B0604030504040204" pitchFamily="34" charset="0"/>
                <a:ea typeface="Verdana" panose="020B0604030504040204" pitchFamily="34" charset="0"/>
              </a:rPr>
              <a:t>STATIC_VAR	NUM_INSTANCES</a:t>
            </a:r>
          </a:p>
        </p:txBody>
      </p:sp>
    </p:spTree>
    <p:extLst>
      <p:ext uri="{BB962C8B-B14F-4D97-AF65-F5344CB8AC3E}">
        <p14:creationId xmlns:p14="http://schemas.microsoft.com/office/powerpoint/2010/main" val="339613563"/>
      </p:ext>
    </p:extLst>
  </p:cSld>
  <p:clrMapOvr>
    <a:masterClrMapping/>
  </p:clrMapOvr>
  <p:transition spd="slow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C# Variable Types</a:t>
            </a:r>
          </a:p>
        </p:txBody>
      </p:sp>
      <p:sp>
        <p:nvSpPr>
          <p:cNvPr id="91" name="Shape 91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pPr marL="186690" indent="0">
              <a:buNone/>
            </a:pPr>
            <a:r>
              <a:rPr sz="2800" dirty="0"/>
              <a:t>Core C# variable types start with lowercase</a:t>
            </a:r>
          </a:p>
          <a:p>
            <a:pPr marL="1170940" lvl="3" indent="0">
              <a:buNone/>
            </a:pPr>
            <a:r>
              <a:rPr sz="2800" dirty="0"/>
              <a:t>bool</a:t>
            </a:r>
          </a:p>
          <a:p>
            <a:pPr marL="1170940" lvl="3" indent="0">
              <a:buNone/>
            </a:pPr>
            <a:r>
              <a:rPr sz="2800" dirty="0" err="1"/>
              <a:t>int</a:t>
            </a:r>
            <a:endParaRPr sz="2800" dirty="0"/>
          </a:p>
          <a:p>
            <a:pPr marL="1170940" lvl="3" indent="0">
              <a:buNone/>
            </a:pPr>
            <a:r>
              <a:rPr sz="2800" dirty="0"/>
              <a:t>float</a:t>
            </a:r>
          </a:p>
          <a:p>
            <a:pPr marL="1170940" lvl="3" indent="0">
              <a:buNone/>
            </a:pPr>
            <a:r>
              <a:rPr sz="2800" dirty="0"/>
              <a:t>char</a:t>
            </a:r>
          </a:p>
          <a:p>
            <a:pPr marL="1170940" lvl="3" indent="0">
              <a:buNone/>
            </a:pPr>
            <a:r>
              <a:rPr sz="2800" dirty="0"/>
              <a:t>string</a:t>
            </a:r>
          </a:p>
          <a:p>
            <a:pPr marL="1170940" lvl="3" indent="0">
              <a:buNone/>
            </a:pPr>
            <a:r>
              <a:rPr sz="2800" dirty="0"/>
              <a:t>class</a:t>
            </a:r>
            <a:endParaRPr sz="1800" dirty="0"/>
          </a:p>
        </p:txBody>
      </p:sp>
    </p:spTree>
  </p:cSld>
  <p:clrMapOvr>
    <a:masterClrMapping/>
  </p:clrMapOvr>
  <p:transition spd="slow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C# Variable Types</a:t>
            </a:r>
            <a:r>
              <a:rPr lang="en-IE" sz="2400" dirty="0">
                <a:solidFill>
                  <a:srgbClr val="242852"/>
                </a:solidFill>
              </a:rPr>
              <a:t> (cont.)</a:t>
            </a:r>
            <a:endParaRPr dirty="0"/>
          </a:p>
        </p:txBody>
      </p:sp>
      <p:sp>
        <p:nvSpPr>
          <p:cNvPr id="127" name="Shape 127"/>
          <p:cNvSpPr>
            <a:spLocks noGrp="1"/>
          </p:cNvSpPr>
          <p:nvPr>
            <p:ph idx="1"/>
          </p:nvPr>
        </p:nvSpPr>
        <p:spPr>
          <a:xfrm>
            <a:off x="609600" y="1614489"/>
            <a:ext cx="10972800" cy="4525963"/>
          </a:xfrm>
          <a:prstGeom prst="rect">
            <a:avLst/>
          </a:prstGeom>
        </p:spPr>
        <p:txBody>
          <a:bodyPr/>
          <a:lstStyle/>
          <a:p>
            <a:pPr>
              <a:spcBef>
                <a:spcPts val="1200"/>
              </a:spcBef>
            </a:pPr>
            <a:r>
              <a:rPr sz="3200" b="1" dirty="0">
                <a:solidFill>
                  <a:schemeClr val="accent1">
                    <a:lumMod val="75000"/>
                  </a:schemeClr>
                </a:solidFill>
              </a:rPr>
              <a:t>class</a:t>
            </a:r>
            <a:r>
              <a:rPr sz="3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endParaRPr lang="en-IE" sz="3200" dirty="0">
              <a:solidFill>
                <a:schemeClr val="accent1">
                  <a:lumMod val="75000"/>
                </a:schemeClr>
              </a:solidFill>
            </a:endParaRPr>
          </a:p>
          <a:p>
            <a:pPr lvl="1">
              <a:spcBef>
                <a:spcPts val="1200"/>
              </a:spcBef>
            </a:pPr>
            <a:r>
              <a:rPr lang="en-IE" sz="2800" dirty="0"/>
              <a:t>C</a:t>
            </a:r>
            <a:r>
              <a:rPr sz="2800" dirty="0" err="1"/>
              <a:t>reates</a:t>
            </a:r>
            <a:r>
              <a:rPr sz="2800" dirty="0"/>
              <a:t> a new variable type</a:t>
            </a:r>
          </a:p>
          <a:p>
            <a:pPr marL="720725" indent="0">
              <a:spcBef>
                <a:spcPts val="1200"/>
              </a:spcBef>
              <a:spcAft>
                <a:spcPts val="0"/>
              </a:spcAft>
              <a:buNone/>
            </a:pPr>
            <a:r>
              <a:rPr lang="en-IE" b="1" dirty="0">
                <a:solidFill>
                  <a:srgbClr val="0070C0"/>
                </a:solidFill>
                <a:latin typeface="Courier New" panose="02070309020205020404" pitchFamily="49" charset="0"/>
                <a:ea typeface="Courier"/>
              </a:rPr>
              <a:t>public class HelloWorld : </a:t>
            </a:r>
            <a:r>
              <a:rPr lang="en-IE" sz="2800" b="1" dirty="0" err="1">
                <a:solidFill>
                  <a:srgbClr val="0070C0"/>
                </a:solidFill>
                <a:latin typeface="Courier New" panose="02070309020205020404" pitchFamily="49" charset="0"/>
                <a:ea typeface="Courier"/>
              </a:rPr>
              <a:t>MonoBehaviour</a:t>
            </a:r>
            <a:r>
              <a:rPr lang="en-IE" b="1" dirty="0">
                <a:solidFill>
                  <a:srgbClr val="0070C0"/>
                </a:solidFill>
                <a:latin typeface="Courier New" panose="02070309020205020404" pitchFamily="49" charset="0"/>
                <a:ea typeface="Courier"/>
              </a:rPr>
              <a:t> {</a:t>
            </a:r>
            <a:endParaRPr lang="en-IE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720725" indent="0">
              <a:spcBef>
                <a:spcPts val="1200"/>
              </a:spcBef>
              <a:spcAft>
                <a:spcPts val="0"/>
              </a:spcAft>
              <a:buNone/>
            </a:pPr>
            <a:r>
              <a:rPr lang="en-IE" b="1" dirty="0">
                <a:solidFill>
                  <a:srgbClr val="0070C0"/>
                </a:solidFill>
                <a:latin typeface="Courier New" panose="02070309020205020404" pitchFamily="49" charset="0"/>
                <a:ea typeface="Courier"/>
              </a:rPr>
              <a:t>	void Start() {</a:t>
            </a:r>
            <a:endParaRPr lang="en-IE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720725" indent="0">
              <a:spcBef>
                <a:spcPts val="1200"/>
              </a:spcBef>
              <a:spcAft>
                <a:spcPts val="0"/>
              </a:spcAft>
              <a:buNone/>
            </a:pPr>
            <a:r>
              <a:rPr lang="en-IE" b="1" dirty="0">
                <a:solidFill>
                  <a:srgbClr val="0070C0"/>
                </a:solidFill>
                <a:latin typeface="Courier New" panose="02070309020205020404" pitchFamily="49" charset="0"/>
                <a:ea typeface="Courier"/>
              </a:rPr>
              <a:t>		print(</a:t>
            </a:r>
            <a:r>
              <a:rPr lang="en-IE" b="1" dirty="0">
                <a:solidFill>
                  <a:srgbClr val="7F8FA9"/>
                </a:solidFill>
                <a:latin typeface="Courier New" panose="02070309020205020404" pitchFamily="49" charset="0"/>
                <a:ea typeface="Courier"/>
              </a:rPr>
              <a:t>"Hello World!"</a:t>
            </a:r>
            <a:r>
              <a:rPr lang="en-IE" b="1" dirty="0">
                <a:solidFill>
                  <a:srgbClr val="0070C0"/>
                </a:solidFill>
                <a:latin typeface="Courier New" panose="02070309020205020404" pitchFamily="49" charset="0"/>
                <a:ea typeface="Courier"/>
              </a:rPr>
              <a:t>);</a:t>
            </a:r>
            <a:endParaRPr lang="en-IE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720725" indent="0">
              <a:spcBef>
                <a:spcPts val="1200"/>
              </a:spcBef>
              <a:spcAft>
                <a:spcPts val="0"/>
              </a:spcAft>
              <a:buNone/>
            </a:pPr>
            <a:r>
              <a:rPr lang="en-IE" b="1" dirty="0">
                <a:solidFill>
                  <a:srgbClr val="0070C0"/>
                </a:solidFill>
                <a:latin typeface="Courier New" panose="02070309020205020404" pitchFamily="49" charset="0"/>
                <a:ea typeface="Courier"/>
              </a:rPr>
              <a:t>	}</a:t>
            </a:r>
            <a:endParaRPr lang="en-IE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720725" indent="0">
              <a:spcBef>
                <a:spcPts val="1200"/>
              </a:spcBef>
              <a:spcAft>
                <a:spcPts val="0"/>
              </a:spcAft>
              <a:buNone/>
            </a:pPr>
            <a:r>
              <a:rPr lang="en-IE" b="1" dirty="0">
                <a:solidFill>
                  <a:srgbClr val="0070C0"/>
                </a:solidFill>
                <a:latin typeface="Courier New" panose="02070309020205020404" pitchFamily="49" charset="0"/>
                <a:ea typeface="Courier"/>
              </a:rPr>
              <a:t>}</a:t>
            </a:r>
            <a:endParaRPr sz="2800" b="1" dirty="0"/>
          </a:p>
        </p:txBody>
      </p:sp>
    </p:spTree>
  </p:cSld>
  <p:clrMapOvr>
    <a:masterClrMapping/>
  </p:clrMapOvr>
  <p:transition spd="slow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014D8F-34D9-4CB6-A8AE-945DB4FF1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Overview of Game Engines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14830132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30237-7BD3-4B5E-969F-1891165134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F9DCE68-18F5-4FA0-B273-C88E8E58E6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D22A08-A110-42A9-AC3C-008B45C7F44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4791"/>
          <a:stretch/>
        </p:blipFill>
        <p:spPr>
          <a:xfrm>
            <a:off x="3192734" y="102967"/>
            <a:ext cx="6035141" cy="5497733"/>
          </a:xfrm>
          <a:prstGeom prst="rect">
            <a:avLst/>
          </a:prstGeom>
        </p:spPr>
      </p:pic>
      <p:pic>
        <p:nvPicPr>
          <p:cNvPr id="2050" name="Picture 2" descr="Those classic Atari games were harder than you think | Games | The Guardian">
            <a:extLst>
              <a:ext uri="{FF2B5EF4-FFF2-40B4-BE49-F238E27FC236}">
                <a16:creationId xmlns:a16="http://schemas.microsoft.com/office/drawing/2014/main" id="{28B832B2-1E12-45D0-A4D5-48B70FEA51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6162" y="5423879"/>
            <a:ext cx="2295925" cy="1377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4B483A68-FF40-947A-FB9B-D73BCC5C0B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2143" y="4412552"/>
            <a:ext cx="1892304" cy="2388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5B433C58-803B-AAF2-A59B-4C0741BFA9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3062" y="1434121"/>
            <a:ext cx="1762125" cy="2350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518170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/>
              <a:t>The Beginning</a:t>
            </a:r>
          </a:p>
        </p:txBody>
      </p:sp>
      <p:sp>
        <p:nvSpPr>
          <p:cNvPr id="20483" name="Content Placeholder 2"/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altLang="en-US" sz="3000" b="1" dirty="0">
                <a:solidFill>
                  <a:schemeClr val="bg2">
                    <a:lumMod val="25000"/>
                  </a:schemeClr>
                </a:solidFill>
              </a:rPr>
              <a:t>Term</a:t>
            </a:r>
            <a:r>
              <a:rPr lang="en-US" altLang="en-US" sz="3000" dirty="0">
                <a:solidFill>
                  <a:schemeClr val="bg2">
                    <a:lumMod val="25000"/>
                  </a:schemeClr>
                </a:solidFill>
              </a:rPr>
              <a:t> “game engine” in 1990s - FPS</a:t>
            </a:r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altLang="en-US" sz="3000" b="1" dirty="0">
                <a:solidFill>
                  <a:schemeClr val="bg2">
                    <a:lumMod val="25000"/>
                  </a:schemeClr>
                </a:solidFill>
              </a:rPr>
              <a:t>Doom</a:t>
            </a:r>
            <a:r>
              <a:rPr lang="en-US" altLang="en-US" sz="3000" dirty="0">
                <a:solidFill>
                  <a:schemeClr val="bg2">
                    <a:lumMod val="25000"/>
                  </a:schemeClr>
                </a:solidFill>
              </a:rPr>
              <a:t> by </a:t>
            </a:r>
            <a:r>
              <a:rPr lang="en-US" altLang="en-US" sz="3000" b="1" dirty="0">
                <a:solidFill>
                  <a:schemeClr val="bg2">
                    <a:lumMod val="25000"/>
                  </a:schemeClr>
                </a:solidFill>
              </a:rPr>
              <a:t>id Software</a:t>
            </a:r>
            <a:r>
              <a:rPr lang="en-US" altLang="en-US" sz="3000" dirty="0">
                <a:solidFill>
                  <a:schemeClr val="bg2">
                    <a:lumMod val="25000"/>
                  </a:schemeClr>
                </a:solidFill>
              </a:rPr>
              <a:t> well-defined separation</a:t>
            </a:r>
          </a:p>
          <a:p>
            <a:pPr lvl="1" fontAlgn="auto">
              <a:spcAft>
                <a:spcPts val="0"/>
              </a:spcAft>
              <a:defRPr/>
            </a:pPr>
            <a:r>
              <a:rPr lang="en-US" altLang="en-US" sz="2800" b="1" dirty="0">
                <a:solidFill>
                  <a:schemeClr val="bg2">
                    <a:lumMod val="50000"/>
                  </a:schemeClr>
                </a:solidFill>
              </a:rPr>
              <a:t>Core components &gt; </a:t>
            </a:r>
            <a:r>
              <a:rPr lang="en-IE" altLang="en-US" sz="2800" dirty="0">
                <a:solidFill>
                  <a:schemeClr val="bg2">
                    <a:lumMod val="50000"/>
                  </a:schemeClr>
                </a:solidFill>
              </a:rPr>
              <a:t>rendering, collision detection, audio, …</a:t>
            </a:r>
            <a:endParaRPr lang="en-US" altLang="en-US" sz="2800" dirty="0">
              <a:solidFill>
                <a:schemeClr val="bg2">
                  <a:lumMod val="50000"/>
                </a:schemeClr>
              </a:solidFill>
            </a:endParaRPr>
          </a:p>
          <a:p>
            <a:pPr lvl="1" fontAlgn="auto">
              <a:spcAft>
                <a:spcPts val="0"/>
              </a:spcAft>
              <a:defRPr/>
            </a:pPr>
            <a:r>
              <a:rPr lang="en-US" altLang="en-US" sz="2800" b="1" dirty="0">
                <a:solidFill>
                  <a:schemeClr val="bg2">
                    <a:lumMod val="50000"/>
                  </a:schemeClr>
                </a:solidFill>
              </a:rPr>
              <a:t>Game content &gt; </a:t>
            </a:r>
            <a:r>
              <a:rPr lang="en-IE" altLang="en-US" sz="2800" dirty="0">
                <a:solidFill>
                  <a:schemeClr val="bg2">
                    <a:lumMod val="50000"/>
                  </a:schemeClr>
                </a:solidFill>
              </a:rPr>
              <a:t>art assets, game worlds, rules of play, …</a:t>
            </a:r>
            <a:endParaRPr lang="en-US" altLang="en-US" sz="28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D31B9ED-5043-460F-A463-6FCB67DAB1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0" y="4152901"/>
            <a:ext cx="1752600" cy="2107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3560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4348C0-A4B5-41B7-9106-38C4DAA077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-100012"/>
            <a:ext cx="10972800" cy="1447800"/>
          </a:xfrm>
        </p:spPr>
        <p:txBody>
          <a:bodyPr/>
          <a:lstStyle/>
          <a:p>
            <a:r>
              <a:rPr lang="en-IE" dirty="0"/>
              <a:t>Game Technology Stack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DD9B5E3-69CC-414B-9837-692927BAF2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537849"/>
              </p:ext>
            </p:extLst>
          </p:nvPr>
        </p:nvGraphicFramePr>
        <p:xfrm>
          <a:off x="1968097" y="1958028"/>
          <a:ext cx="8296147" cy="388707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74037">
                  <a:extLst>
                    <a:ext uri="{9D8B030D-6E8A-4147-A177-3AD203B41FA5}">
                      <a16:colId xmlns:a16="http://schemas.microsoft.com/office/drawing/2014/main" val="4015745206"/>
                    </a:ext>
                  </a:extLst>
                </a:gridCol>
                <a:gridCol w="3327172">
                  <a:extLst>
                    <a:ext uri="{9D8B030D-6E8A-4147-A177-3AD203B41FA5}">
                      <a16:colId xmlns:a16="http://schemas.microsoft.com/office/drawing/2014/main" val="1397240411"/>
                    </a:ext>
                  </a:extLst>
                </a:gridCol>
                <a:gridCol w="2894938">
                  <a:extLst>
                    <a:ext uri="{9D8B030D-6E8A-4147-A177-3AD203B41FA5}">
                      <a16:colId xmlns:a16="http://schemas.microsoft.com/office/drawing/2014/main" val="2749524430"/>
                    </a:ext>
                  </a:extLst>
                </a:gridCol>
              </a:tblGrid>
              <a:tr h="670185">
                <a:tc>
                  <a:txBody>
                    <a:bodyPr/>
                    <a:lstStyle/>
                    <a:p>
                      <a:pPr algn="ctr"/>
                      <a:r>
                        <a:rPr lang="en-IE" sz="2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Graphics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E" sz="2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Sound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IE" sz="2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Game Editor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8892224"/>
                  </a:ext>
                </a:extLst>
              </a:tr>
              <a:tr h="670185">
                <a:tc gridSpan="2">
                  <a:txBody>
                    <a:bodyPr/>
                    <a:lstStyle/>
                    <a:p>
                      <a:pPr algn="ctr"/>
                      <a:r>
                        <a:rPr lang="en-IE" sz="2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Game specific code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en-IE" sz="2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0879692"/>
                  </a:ext>
                </a:extLst>
              </a:tr>
              <a:tr h="1206333">
                <a:tc gridSpan="3">
                  <a:txBody>
                    <a:bodyPr/>
                    <a:lstStyle/>
                    <a:p>
                      <a:pPr algn="ctr"/>
                      <a:r>
                        <a:rPr lang="en-IE" sz="2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Game Engine / Middleware</a:t>
                      </a:r>
                    </a:p>
                    <a:p>
                      <a:pPr algn="ctr"/>
                      <a:r>
                        <a:rPr lang="en-IE" sz="2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(Graphics, Physics, Networking, Input, etc.)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7930323"/>
                  </a:ext>
                </a:extLst>
              </a:tr>
              <a:tr h="670185">
                <a:tc gridSpan="3">
                  <a:txBody>
                    <a:bodyPr/>
                    <a:lstStyle/>
                    <a:p>
                      <a:pPr algn="ctr"/>
                      <a:r>
                        <a:rPr lang="en-IE" sz="2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0047839"/>
                  </a:ext>
                </a:extLst>
              </a:tr>
              <a:tr h="670185">
                <a:tc gridSpan="3">
                  <a:txBody>
                    <a:bodyPr/>
                    <a:lstStyle/>
                    <a:p>
                      <a:pPr algn="ctr"/>
                      <a:r>
                        <a:rPr lang="en-IE" sz="2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Hardware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5292069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8DC79B95-0C42-4918-A841-049E581A85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1171454"/>
              </p:ext>
            </p:extLst>
          </p:nvPr>
        </p:nvGraphicFramePr>
        <p:xfrm>
          <a:off x="12918141" y="5634318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318620917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IE" dirty="0"/>
                    </a:p>
                  </a:txBody>
                  <a:tcPr>
                    <a:lnL w="3175" cmpd="sng">
                      <a:solidFill>
                        <a:schemeClr val="tx1"/>
                      </a:solidFill>
                      <a:prstDash val="sysDot"/>
                    </a:lnL>
                    <a:lnR w="3175" cmpd="sng">
                      <a:solidFill>
                        <a:schemeClr val="tx1"/>
                      </a:solidFill>
                      <a:prstDash val="sysDot"/>
                    </a:lnR>
                    <a:lnT w="3175" cmpd="sng">
                      <a:solidFill>
                        <a:schemeClr val="tx1"/>
                      </a:solidFill>
                      <a:prstDash val="sysDot"/>
                    </a:lnT>
                    <a:lnB w="3175" cmpd="sng">
                      <a:solidFill>
                        <a:schemeClr val="tx1"/>
                      </a:solidFill>
                      <a:prstDash val="sys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1150774"/>
                  </a:ext>
                </a:extLst>
              </a:tr>
            </a:tbl>
          </a:graphicData>
        </a:graphic>
      </p:graphicFrame>
      <p:sp>
        <p:nvSpPr>
          <p:cNvPr id="7" name="Freeform: Shape 6">
            <a:extLst>
              <a:ext uri="{FF2B5EF4-FFF2-40B4-BE49-F238E27FC236}">
                <a16:creationId xmlns:a16="http://schemas.microsoft.com/office/drawing/2014/main" id="{53DC7B39-616E-4C01-A637-1F813660B3C3}"/>
              </a:ext>
            </a:extLst>
          </p:cNvPr>
          <p:cNvSpPr/>
          <p:nvPr/>
        </p:nvSpPr>
        <p:spPr>
          <a:xfrm flipV="1">
            <a:off x="2028260" y="3226453"/>
            <a:ext cx="8235984" cy="143999"/>
          </a:xfrm>
          <a:custGeom>
            <a:avLst/>
            <a:gdLst>
              <a:gd name="connsiteX0" fmla="*/ 0 w 8235984"/>
              <a:gd name="connsiteY0" fmla="*/ 71989 h 143999"/>
              <a:gd name="connsiteX1" fmla="*/ 872392 w 8235984"/>
              <a:gd name="connsiteY1" fmla="*/ 143889 h 143999"/>
              <a:gd name="connsiteX2" fmla="*/ 1715214 w 8235984"/>
              <a:gd name="connsiteY2" fmla="*/ 57609 h 143999"/>
              <a:gd name="connsiteX3" fmla="*/ 3060769 w 8235984"/>
              <a:gd name="connsiteY3" fmla="*/ 100749 h 143999"/>
              <a:gd name="connsiteX4" fmla="*/ 4376752 w 8235984"/>
              <a:gd name="connsiteY4" fmla="*/ 28850 h 143999"/>
              <a:gd name="connsiteX5" fmla="*/ 6328548 w 8235984"/>
              <a:gd name="connsiteY5" fmla="*/ 122319 h 143999"/>
              <a:gd name="connsiteX6" fmla="*/ 7659317 w 8235984"/>
              <a:gd name="connsiteY6" fmla="*/ 90 h 143999"/>
              <a:gd name="connsiteX7" fmla="*/ 8235984 w 8235984"/>
              <a:gd name="connsiteY7" fmla="*/ 100749 h 143999"/>
              <a:gd name="connsiteX8" fmla="*/ 8235984 w 8235984"/>
              <a:gd name="connsiteY8" fmla="*/ 100749 h 143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35984" h="143999" extrusionOk="0">
                <a:moveTo>
                  <a:pt x="0" y="71989"/>
                </a:moveTo>
                <a:cubicBezTo>
                  <a:pt x="262113" y="89924"/>
                  <a:pt x="538677" y="164243"/>
                  <a:pt x="872392" y="143889"/>
                </a:cubicBezTo>
                <a:cubicBezTo>
                  <a:pt x="1184466" y="147009"/>
                  <a:pt x="1318287" y="65823"/>
                  <a:pt x="1715214" y="57609"/>
                </a:cubicBezTo>
                <a:cubicBezTo>
                  <a:pt x="2072075" y="58102"/>
                  <a:pt x="2607261" y="160364"/>
                  <a:pt x="3060769" y="100749"/>
                </a:cubicBezTo>
                <a:cubicBezTo>
                  <a:pt x="3500482" y="93834"/>
                  <a:pt x="3850903" y="34228"/>
                  <a:pt x="4376752" y="28850"/>
                </a:cubicBezTo>
                <a:cubicBezTo>
                  <a:pt x="4993618" y="41014"/>
                  <a:pt x="5796883" y="95361"/>
                  <a:pt x="6328548" y="122319"/>
                </a:cubicBezTo>
                <a:cubicBezTo>
                  <a:pt x="6839592" y="112005"/>
                  <a:pt x="7325252" y="18898"/>
                  <a:pt x="7659317" y="90"/>
                </a:cubicBezTo>
                <a:cubicBezTo>
                  <a:pt x="7977223" y="-3506"/>
                  <a:pt x="8235984" y="100749"/>
                  <a:pt x="8235984" y="100749"/>
                </a:cubicBezTo>
                <a:lnTo>
                  <a:pt x="8235984" y="100749"/>
                </a:lnTo>
              </a:path>
            </a:pathLst>
          </a:custGeom>
          <a:noFill/>
          <a:ln w="76200">
            <a:solidFill>
              <a:srgbClr val="ACCBF9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7490011"/>
                      <a:gd name="connsiteY0" fmla="*/ 134639 h 269315"/>
                      <a:gd name="connsiteX1" fmla="*/ 793376 w 7490011"/>
                      <a:gd name="connsiteY1" fmla="*/ 269110 h 269315"/>
                      <a:gd name="connsiteX2" fmla="*/ 1559859 w 7490011"/>
                      <a:gd name="connsiteY2" fmla="*/ 107745 h 269315"/>
                      <a:gd name="connsiteX3" fmla="*/ 2783541 w 7490011"/>
                      <a:gd name="connsiteY3" fmla="*/ 188427 h 269315"/>
                      <a:gd name="connsiteX4" fmla="*/ 3980329 w 7490011"/>
                      <a:gd name="connsiteY4" fmla="*/ 53957 h 269315"/>
                      <a:gd name="connsiteX5" fmla="*/ 5755341 w 7490011"/>
                      <a:gd name="connsiteY5" fmla="*/ 228769 h 269315"/>
                      <a:gd name="connsiteX6" fmla="*/ 6965576 w 7490011"/>
                      <a:gd name="connsiteY6" fmla="*/ 169 h 269315"/>
                      <a:gd name="connsiteX7" fmla="*/ 7490011 w 7490011"/>
                      <a:gd name="connsiteY7" fmla="*/ 188427 h 269315"/>
                      <a:gd name="connsiteX8" fmla="*/ 7490011 w 7490011"/>
                      <a:gd name="connsiteY8" fmla="*/ 188427 h 2693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490011" h="269315">
                        <a:moveTo>
                          <a:pt x="0" y="134639"/>
                        </a:moveTo>
                        <a:cubicBezTo>
                          <a:pt x="266700" y="204115"/>
                          <a:pt x="533400" y="273592"/>
                          <a:pt x="793376" y="269110"/>
                        </a:cubicBezTo>
                        <a:cubicBezTo>
                          <a:pt x="1053353" y="264628"/>
                          <a:pt x="1228165" y="121192"/>
                          <a:pt x="1559859" y="107745"/>
                        </a:cubicBezTo>
                        <a:cubicBezTo>
                          <a:pt x="1891553" y="94298"/>
                          <a:pt x="2380129" y="197392"/>
                          <a:pt x="2783541" y="188427"/>
                        </a:cubicBezTo>
                        <a:cubicBezTo>
                          <a:pt x="3186953" y="179462"/>
                          <a:pt x="3485029" y="47233"/>
                          <a:pt x="3980329" y="53957"/>
                        </a:cubicBezTo>
                        <a:cubicBezTo>
                          <a:pt x="4475629" y="60681"/>
                          <a:pt x="5257800" y="237734"/>
                          <a:pt x="5755341" y="228769"/>
                        </a:cubicBezTo>
                        <a:cubicBezTo>
                          <a:pt x="6252882" y="219804"/>
                          <a:pt x="6676464" y="6893"/>
                          <a:pt x="6965576" y="169"/>
                        </a:cubicBezTo>
                        <a:cubicBezTo>
                          <a:pt x="7254688" y="-6555"/>
                          <a:pt x="7490011" y="188427"/>
                          <a:pt x="7490011" y="188427"/>
                        </a:cubicBezTo>
                        <a:lnTo>
                          <a:pt x="7490011" y="188427"/>
                        </a:lnTo>
                      </a:path>
                    </a:pathLst>
                  </a:cu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2E839F1-89ED-E09B-D1D6-C0D0B857B9D9}"/>
              </a:ext>
            </a:extLst>
          </p:cNvPr>
          <p:cNvSpPr/>
          <p:nvPr/>
        </p:nvSpPr>
        <p:spPr>
          <a:xfrm>
            <a:off x="1953783" y="4357693"/>
            <a:ext cx="8270120" cy="143999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57307611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/>
              <a:t>Building on</a:t>
            </a:r>
          </a:p>
        </p:txBody>
      </p:sp>
      <p:sp>
        <p:nvSpPr>
          <p:cNvPr id="20483" name="Content Placeholder 2"/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 fontAlgn="auto">
              <a:spcAft>
                <a:spcPts val="600"/>
              </a:spcAft>
              <a:buFont typeface="Arial" pitchFamily="34" charset="0"/>
              <a:buChar char="•"/>
              <a:defRPr/>
            </a:pPr>
            <a:r>
              <a:rPr lang="en-US" altLang="en-US" sz="2800" dirty="0">
                <a:solidFill>
                  <a:schemeClr val="bg2">
                    <a:lumMod val="25000"/>
                  </a:schemeClr>
                </a:solidFill>
              </a:rPr>
              <a:t>Quake III and Unreal designed with separation in mind</a:t>
            </a:r>
          </a:p>
          <a:p>
            <a:pPr marL="620713" lvl="1" indent="-350838" fontAlgn="auto">
              <a:spcAft>
                <a:spcPts val="600"/>
              </a:spcAft>
              <a:defRPr/>
            </a:pPr>
            <a:r>
              <a:rPr lang="en-US" altLang="en-US" sz="2600" dirty="0" err="1"/>
              <a:t>Customisable</a:t>
            </a:r>
            <a:r>
              <a:rPr lang="en-US" altLang="en-US" sz="2600" dirty="0"/>
              <a:t>/reusable engines</a:t>
            </a:r>
          </a:p>
          <a:p>
            <a:pPr marL="620713" lvl="1" indent="-350838" fontAlgn="auto">
              <a:spcAft>
                <a:spcPts val="600"/>
              </a:spcAft>
              <a:defRPr/>
            </a:pPr>
            <a:r>
              <a:rPr lang="en-US" altLang="en-US" sz="2600" dirty="0"/>
              <a:t>Sold licenses to engine                                          and tools</a:t>
            </a:r>
            <a:endParaRPr lang="en-US" altLang="en-US" sz="2800" dirty="0">
              <a:solidFill>
                <a:schemeClr val="bg2">
                  <a:lumMod val="25000"/>
                </a:schemeClr>
              </a:solidFill>
            </a:endParaRPr>
          </a:p>
          <a:p>
            <a:pPr fontAlgn="auto">
              <a:spcAft>
                <a:spcPts val="0"/>
              </a:spcAft>
              <a:defRPr/>
            </a:pPr>
            <a:endParaRPr lang="en-US" altLang="en-US" sz="2800" b="1" dirty="0">
              <a:solidFill>
                <a:schemeClr val="bg2">
                  <a:lumMod val="25000"/>
                </a:schemeClr>
              </a:solidFill>
            </a:endParaRPr>
          </a:p>
          <a:p>
            <a:pPr fontAlgn="auto">
              <a:spcAft>
                <a:spcPts val="0"/>
              </a:spcAft>
              <a:defRPr/>
            </a:pPr>
            <a:r>
              <a:rPr lang="en-US" altLang="en-US" sz="2800" b="1" dirty="0">
                <a:solidFill>
                  <a:schemeClr val="bg2">
                    <a:lumMod val="25000"/>
                  </a:schemeClr>
                </a:solidFill>
              </a:rPr>
              <a:t>Mod community</a:t>
            </a:r>
          </a:p>
          <a:p>
            <a:endParaRPr lang="en-IE" sz="2800" i="1" dirty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en-IE" sz="2800" i="1" dirty="0">
                <a:solidFill>
                  <a:schemeClr val="bg2">
                    <a:lumMod val="25000"/>
                  </a:schemeClr>
                </a:solidFill>
              </a:rPr>
              <a:t>Pre-inventing the wheel!</a:t>
            </a:r>
            <a:endParaRPr lang="en-IE" sz="2800" dirty="0"/>
          </a:p>
          <a:p>
            <a:pPr fontAlgn="auto">
              <a:spcAft>
                <a:spcPts val="0"/>
              </a:spcAft>
              <a:defRPr/>
            </a:pPr>
            <a:endParaRPr lang="en-US" altLang="en-US" sz="2800" b="1" dirty="0">
              <a:solidFill>
                <a:schemeClr val="bg2">
                  <a:lumMod val="25000"/>
                </a:schemeClr>
              </a:solidFill>
            </a:endParaRPr>
          </a:p>
          <a:p>
            <a:pPr fontAlgn="auto">
              <a:spcAft>
                <a:spcPts val="0"/>
              </a:spcAft>
              <a:defRPr/>
            </a:pPr>
            <a:endParaRPr lang="en-US" altLang="en-US" sz="2800" b="1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F99C62-4836-411D-B2A9-35070454ED2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9334" y="3784600"/>
            <a:ext cx="3767667" cy="28257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F3EC0B4-ACBD-4C8E-9B9D-2A4C87BFE3A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9480" y="2327910"/>
            <a:ext cx="3398520" cy="2548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72911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/>
              <a:t>Game Engine Today</a:t>
            </a:r>
          </a:p>
        </p:txBody>
      </p:sp>
      <p:sp>
        <p:nvSpPr>
          <p:cNvPr id="20483" name="Content Placeholder 2"/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altLang="en-US" sz="3000" b="1" dirty="0">
                <a:solidFill>
                  <a:schemeClr val="bg2">
                    <a:lumMod val="25000"/>
                  </a:schemeClr>
                </a:solidFill>
              </a:rPr>
              <a:t>Data-driven component-based </a:t>
            </a:r>
            <a:r>
              <a:rPr lang="en-US" altLang="en-US" sz="3000" dirty="0">
                <a:solidFill>
                  <a:schemeClr val="bg2">
                    <a:lumMod val="25000"/>
                  </a:schemeClr>
                </a:solidFill>
              </a:rPr>
              <a:t>architectures </a:t>
            </a:r>
          </a:p>
          <a:p>
            <a:pPr fontAlgn="auto">
              <a:spcAft>
                <a:spcPts val="0"/>
              </a:spcAft>
              <a:defRPr/>
            </a:pPr>
            <a:r>
              <a:rPr lang="en-US" altLang="en-US" sz="3000" dirty="0">
                <a:solidFill>
                  <a:schemeClr val="bg2">
                    <a:lumMod val="25000"/>
                  </a:schemeClr>
                </a:solidFill>
              </a:rPr>
              <a:t>Reusable </a:t>
            </a:r>
            <a:endParaRPr lang="en-US" altLang="en-US" sz="3000" dirty="0"/>
          </a:p>
          <a:p>
            <a:pPr lvl="1"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altLang="en-US" sz="2800" dirty="0">
                <a:solidFill>
                  <a:schemeClr val="bg2">
                    <a:lumMod val="25000"/>
                  </a:schemeClr>
                </a:solidFill>
              </a:rPr>
              <a:t>no game content</a:t>
            </a:r>
            <a:endParaRPr lang="en-US" altLang="en-US" sz="2800" dirty="0"/>
          </a:p>
          <a:p>
            <a:pPr marL="0" indent="0" fontAlgn="auto">
              <a:spcAft>
                <a:spcPts val="0"/>
              </a:spcAft>
              <a:buNone/>
              <a:defRPr/>
            </a:pPr>
            <a:endParaRPr lang="en-US" sz="3200" dirty="0"/>
          </a:p>
          <a:p>
            <a:pPr marL="0" indent="0" fontAlgn="auto">
              <a:spcAft>
                <a:spcPts val="0"/>
              </a:spcAft>
              <a:buNone/>
              <a:defRPr/>
            </a:pPr>
            <a:r>
              <a:rPr lang="en-US" sz="3200" dirty="0"/>
              <a:t>		               </a:t>
            </a:r>
            <a:r>
              <a:rPr lang="en-US" sz="3200" dirty="0">
                <a:highlight>
                  <a:srgbClr val="FF00FF"/>
                </a:highlight>
              </a:rPr>
              <a:t>Game engine </a:t>
            </a:r>
          </a:p>
          <a:p>
            <a:pPr marL="0" indent="0" fontAlgn="auto">
              <a:spcAft>
                <a:spcPts val="0"/>
              </a:spcAft>
              <a:buNone/>
              <a:defRPr/>
            </a:pPr>
            <a:endParaRPr lang="en-US" sz="3200" dirty="0"/>
          </a:p>
          <a:p>
            <a:pPr marL="0" indent="0" fontAlgn="auto">
              <a:spcAft>
                <a:spcPts val="0"/>
              </a:spcAft>
              <a:buNone/>
              <a:defRPr/>
            </a:pPr>
            <a:r>
              <a:rPr lang="en-US" sz="3200" b="1" dirty="0">
                <a:highlight>
                  <a:srgbClr val="00FFFF"/>
                </a:highlight>
              </a:rPr>
              <a:t>Runtime components</a:t>
            </a:r>
            <a:r>
              <a:rPr lang="en-US" sz="3200" b="1" dirty="0"/>
              <a:t>  +   </a:t>
            </a:r>
            <a:r>
              <a:rPr lang="en-US" sz="3200" b="1" dirty="0">
                <a:highlight>
                  <a:srgbClr val="FFFF00"/>
                </a:highlight>
              </a:rPr>
              <a:t>Tools suite</a:t>
            </a:r>
            <a:endParaRPr lang="en-US" altLang="en-US" sz="3200" dirty="0"/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endParaRPr lang="en-US" altLang="en-US" sz="3200" dirty="0"/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endParaRPr lang="en-US" altLang="en-US" sz="3200" dirty="0"/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endParaRPr lang="en-US" altLang="en-US" sz="3200" dirty="0"/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endParaRPr lang="en-US" altLang="en-US" sz="3200" dirty="0"/>
          </a:p>
          <a:p>
            <a:pPr lvl="1"/>
            <a:endParaRPr lang="en-US" altLang="en-US" sz="2800" dirty="0"/>
          </a:p>
          <a:p>
            <a:pPr lvl="1" fontAlgn="auto">
              <a:spcAft>
                <a:spcPts val="0"/>
              </a:spcAft>
              <a:buNone/>
              <a:defRPr/>
            </a:pPr>
            <a:endParaRPr lang="en-US" altLang="en-US" sz="2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Arrow: Down 2">
            <a:extLst>
              <a:ext uri="{FF2B5EF4-FFF2-40B4-BE49-F238E27FC236}">
                <a16:creationId xmlns:a16="http://schemas.microsoft.com/office/drawing/2014/main" id="{D50183E4-1934-42E3-A0C7-40C5A028056B}"/>
              </a:ext>
            </a:extLst>
          </p:cNvPr>
          <p:cNvSpPr/>
          <p:nvPr/>
        </p:nvSpPr>
        <p:spPr>
          <a:xfrm rot="3145223">
            <a:off x="4392313" y="4211762"/>
            <a:ext cx="327858" cy="990600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66720668-E91D-4858-909A-752BC75C59DF}"/>
              </a:ext>
            </a:extLst>
          </p:cNvPr>
          <p:cNvSpPr/>
          <p:nvPr/>
        </p:nvSpPr>
        <p:spPr>
          <a:xfrm rot="18643334">
            <a:off x="6026088" y="4247630"/>
            <a:ext cx="377889" cy="981857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6057A3-99BE-E5AA-074B-02BD9DDCE1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6459" y="2357438"/>
            <a:ext cx="3068572" cy="1371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97153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/>
              <a:t>Trade off</a:t>
            </a:r>
          </a:p>
        </p:txBody>
      </p:sp>
      <p:sp>
        <p:nvSpPr>
          <p:cNvPr id="20483" name="Content Placeholder 2"/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altLang="en-US" sz="3200" b="1" dirty="0">
                <a:solidFill>
                  <a:schemeClr val="bg2">
                    <a:lumMod val="25000"/>
                  </a:schemeClr>
                </a:solidFill>
              </a:rPr>
              <a:t>Generality</a:t>
            </a:r>
            <a:r>
              <a:rPr lang="en-US" altLang="en-US" sz="3200" dirty="0">
                <a:solidFill>
                  <a:schemeClr val="bg2">
                    <a:lumMod val="25000"/>
                  </a:schemeClr>
                </a:solidFill>
              </a:rPr>
              <a:t> vs </a:t>
            </a:r>
            <a:r>
              <a:rPr lang="en-US" altLang="en-US" sz="3200" b="1" dirty="0">
                <a:solidFill>
                  <a:schemeClr val="bg2">
                    <a:lumMod val="25000"/>
                  </a:schemeClr>
                </a:solidFill>
              </a:rPr>
              <a:t>optimality</a:t>
            </a:r>
          </a:p>
          <a:p>
            <a:r>
              <a:rPr lang="en-IE" sz="3200" b="1" dirty="0"/>
              <a:t>However</a:t>
            </a:r>
            <a:r>
              <a:rPr lang="en-IE" sz="3200" dirty="0"/>
              <a:t>, </a:t>
            </a:r>
          </a:p>
          <a:p>
            <a:pPr lvl="1"/>
            <a:r>
              <a:rPr lang="en-IE" sz="2800" dirty="0"/>
              <a:t>continuing evolution of </a:t>
            </a:r>
          </a:p>
          <a:p>
            <a:pPr lvl="2"/>
            <a:r>
              <a:rPr lang="en-IE" sz="2800" b="1" dirty="0"/>
              <a:t>Hardware</a:t>
            </a:r>
            <a:endParaRPr lang="en-IE" sz="2800" dirty="0"/>
          </a:p>
          <a:p>
            <a:pPr lvl="2"/>
            <a:r>
              <a:rPr lang="en-IE" sz="2800" b="1" dirty="0"/>
              <a:t>Graphics cards</a:t>
            </a:r>
            <a:endParaRPr lang="en-IE" sz="2800" dirty="0"/>
          </a:p>
          <a:p>
            <a:pPr lvl="2"/>
            <a:r>
              <a:rPr lang="en-IE" sz="2800" b="1" dirty="0"/>
              <a:t>Eﬃcient rendering algorithms and data structures</a:t>
            </a:r>
            <a:r>
              <a:rPr lang="en-IE" sz="2800" dirty="0"/>
              <a:t> </a:t>
            </a:r>
          </a:p>
          <a:p>
            <a:pPr lvl="1"/>
            <a:r>
              <a:rPr lang="en-IE" sz="2800" dirty="0"/>
              <a:t>blur diﬀerences between engines of diﬀerent genres</a:t>
            </a:r>
          </a:p>
          <a:p>
            <a:endParaRPr lang="en-US" altLang="en-US" sz="3200" dirty="0"/>
          </a:p>
          <a:p>
            <a:pPr lvl="1" fontAlgn="auto">
              <a:spcAft>
                <a:spcPts val="0"/>
              </a:spcAft>
              <a:buNone/>
              <a:defRPr/>
            </a:pPr>
            <a:endParaRPr lang="en-US" altLang="en-US" sz="2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444758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20971-EF51-46E9-B094-6A7004819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Reusability Timeline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C1846E-60DD-43CC-835F-9C198BF797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38430" y="2353113"/>
            <a:ext cx="11515139" cy="2530183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2ABA235-FC6B-4D1E-9C02-D18786FE9A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5105400"/>
            <a:ext cx="1219200" cy="159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283145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/>
              <a:t>FPS</a:t>
            </a:r>
          </a:p>
        </p:txBody>
      </p:sp>
      <p:sp>
        <p:nvSpPr>
          <p:cNvPr id="21507" name="Content Placeholder 2"/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 fontAlgn="auto">
              <a:spcAft>
                <a:spcPts val="600"/>
              </a:spcAft>
              <a:buFont typeface="Arial" pitchFamily="34" charset="0"/>
              <a:buChar char="•"/>
              <a:defRPr/>
            </a:pPr>
            <a:r>
              <a:rPr lang="en-IE" sz="2800" dirty="0"/>
              <a:t>Big innovations</a:t>
            </a:r>
          </a:p>
          <a:p>
            <a:pPr fontAlgn="auto">
              <a:spcAft>
                <a:spcPts val="600"/>
              </a:spcAft>
              <a:buFont typeface="Arial" pitchFamily="34" charset="0"/>
              <a:buChar char="•"/>
              <a:defRPr/>
            </a:pPr>
            <a:r>
              <a:rPr lang="en-US" altLang="en-US" sz="2800" i="1" dirty="0"/>
              <a:t>Unreal, Half-life, Call of Duty</a:t>
            </a:r>
          </a:p>
          <a:p>
            <a:pPr marL="136525" fontAlgn="auto">
              <a:spcAft>
                <a:spcPts val="600"/>
              </a:spcAft>
              <a:defRPr/>
            </a:pPr>
            <a:r>
              <a:rPr lang="en-US" altLang="en-US" sz="2600" b="1" dirty="0">
                <a:solidFill>
                  <a:schemeClr val="accent2">
                    <a:lumMod val="75000"/>
                  </a:schemeClr>
                </a:solidFill>
              </a:rPr>
              <a:t>Efficient rendering</a:t>
            </a:r>
            <a:r>
              <a:rPr lang="en-US" altLang="en-US" sz="2600" dirty="0">
                <a:solidFill>
                  <a:schemeClr val="accent2">
                    <a:lumMod val="75000"/>
                  </a:schemeClr>
                </a:solidFill>
              </a:rPr>
              <a:t> of 3d worlds</a:t>
            </a:r>
          </a:p>
          <a:p>
            <a:pPr marL="136525" fontAlgn="auto">
              <a:spcAft>
                <a:spcPts val="600"/>
              </a:spcAft>
              <a:defRPr/>
            </a:pPr>
            <a:r>
              <a:rPr lang="en-US" altLang="en-US" sz="2600" b="1" dirty="0">
                <a:solidFill>
                  <a:schemeClr val="accent2">
                    <a:lumMod val="75000"/>
                  </a:schemeClr>
                </a:solidFill>
              </a:rPr>
              <a:t>Responsive camera</a:t>
            </a:r>
            <a:r>
              <a:rPr lang="en-US" altLang="en-US" sz="2600" dirty="0">
                <a:solidFill>
                  <a:schemeClr val="accent2">
                    <a:lumMod val="75000"/>
                  </a:schemeClr>
                </a:solidFill>
              </a:rPr>
              <a:t> and </a:t>
            </a:r>
            <a:r>
              <a:rPr lang="en-US" altLang="en-US" sz="2600" b="1" dirty="0">
                <a:solidFill>
                  <a:schemeClr val="accent2">
                    <a:lumMod val="75000"/>
                  </a:schemeClr>
                </a:solidFill>
              </a:rPr>
              <a:t>aiming</a:t>
            </a:r>
            <a:r>
              <a:rPr lang="en-US" altLang="en-US" sz="2600" dirty="0">
                <a:solidFill>
                  <a:schemeClr val="accent2">
                    <a:lumMod val="75000"/>
                  </a:schemeClr>
                </a:solidFill>
              </a:rPr>
              <a:t>                   </a:t>
            </a:r>
          </a:p>
          <a:p>
            <a:pPr marL="136525" fontAlgn="auto">
              <a:spcAft>
                <a:spcPts val="600"/>
              </a:spcAft>
              <a:defRPr/>
            </a:pPr>
            <a:r>
              <a:rPr lang="en-US" altLang="en-US" sz="2600" dirty="0">
                <a:solidFill>
                  <a:schemeClr val="accent2">
                    <a:lumMod val="75000"/>
                  </a:schemeClr>
                </a:solidFill>
              </a:rPr>
              <a:t>High-fidelity</a:t>
            </a:r>
            <a:r>
              <a:rPr lang="en-US" altLang="en-US" sz="2600" b="1" dirty="0">
                <a:solidFill>
                  <a:schemeClr val="accent2">
                    <a:lumMod val="75000"/>
                  </a:schemeClr>
                </a:solidFill>
              </a:rPr>
              <a:t> animations </a:t>
            </a:r>
            <a:r>
              <a:rPr lang="en-US" altLang="en-US" sz="2600" dirty="0">
                <a:solidFill>
                  <a:schemeClr val="accent2">
                    <a:lumMod val="75000"/>
                  </a:schemeClr>
                </a:solidFill>
              </a:rPr>
              <a:t>and</a:t>
            </a:r>
            <a:r>
              <a:rPr lang="en-US" altLang="en-US" sz="2600" b="1" dirty="0">
                <a:solidFill>
                  <a:schemeClr val="accent2">
                    <a:lumMod val="75000"/>
                  </a:schemeClr>
                </a:solidFill>
              </a:rPr>
              <a:t> AI</a:t>
            </a:r>
            <a:r>
              <a:rPr lang="en-US" altLang="en-US" sz="2600" dirty="0">
                <a:solidFill>
                  <a:schemeClr val="accent2">
                    <a:lumMod val="75000"/>
                  </a:schemeClr>
                </a:solidFill>
              </a:rPr>
              <a:t> </a:t>
            </a:r>
          </a:p>
          <a:p>
            <a:pPr marL="136525" fontAlgn="auto">
              <a:spcAft>
                <a:spcPts val="600"/>
              </a:spcAft>
              <a:defRPr/>
            </a:pPr>
            <a:r>
              <a:rPr lang="en-US" altLang="en-US" sz="2600" dirty="0">
                <a:solidFill>
                  <a:schemeClr val="accent2">
                    <a:lumMod val="75000"/>
                  </a:schemeClr>
                </a:solidFill>
              </a:rPr>
              <a:t>Variety of </a:t>
            </a:r>
            <a:r>
              <a:rPr lang="en-US" altLang="en-US" sz="2600" b="1" dirty="0">
                <a:solidFill>
                  <a:schemeClr val="accent2">
                    <a:lumMod val="75000"/>
                  </a:schemeClr>
                </a:solidFill>
              </a:rPr>
              <a:t>weapons</a:t>
            </a:r>
          </a:p>
          <a:p>
            <a:pPr marL="136525" fontAlgn="auto">
              <a:spcAft>
                <a:spcPts val="600"/>
              </a:spcAft>
              <a:defRPr/>
            </a:pPr>
            <a:r>
              <a:rPr lang="en-US" altLang="en-US" sz="2600" b="1" dirty="0">
                <a:solidFill>
                  <a:schemeClr val="accent2">
                    <a:lumMod val="75000"/>
                  </a:schemeClr>
                </a:solidFill>
              </a:rPr>
              <a:t>Physics</a:t>
            </a:r>
            <a:endParaRPr lang="en-US" altLang="en-US" sz="2600" dirty="0">
              <a:solidFill>
                <a:schemeClr val="accent2">
                  <a:lumMod val="75000"/>
                </a:schemeClr>
              </a:solidFill>
            </a:endParaRPr>
          </a:p>
          <a:p>
            <a:pPr fontAlgn="auto">
              <a:spcAft>
                <a:spcPts val="600"/>
              </a:spcAft>
              <a:buFont typeface="Arial" pitchFamily="34" charset="0"/>
              <a:buChar char="•"/>
              <a:defRPr/>
            </a:pPr>
            <a:r>
              <a:rPr lang="en-US" altLang="en-US" sz="2800" dirty="0"/>
              <a:t>Rendering </a:t>
            </a:r>
            <a:r>
              <a:rPr lang="en-US" altLang="en-US" sz="2800" b="1" dirty="0"/>
              <a:t>optimization for environment </a:t>
            </a:r>
            <a:r>
              <a:rPr lang="en-US" altLang="en-US" sz="2800" dirty="0"/>
              <a:t>e.g. indoor vs outdoor</a:t>
            </a:r>
            <a:endParaRPr lang="en-US" altLang="en-US" sz="2800" b="1" dirty="0"/>
          </a:p>
        </p:txBody>
      </p:sp>
      <p:pic>
        <p:nvPicPr>
          <p:cNvPr id="1026" name="Picture 2" descr="\\condor.ad.utulsa.edu\home\roger-mailler\Teaching\CS4033\GEA2Figures\Chapter1\fig1-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8077" y="1123951"/>
            <a:ext cx="3352800" cy="1885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D0C37F7-50D5-4176-9EA9-9354E97CA4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8077" y="3333751"/>
            <a:ext cx="3352800" cy="2023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52065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1AAD94F-5977-418D-8295-F5472A6045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9256" y="184899"/>
            <a:ext cx="8843507" cy="6488201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4DFC065-499D-74D3-139E-3CECEFA9778F}"/>
              </a:ext>
            </a:extLst>
          </p:cNvPr>
          <p:cNvCxnSpPr/>
          <p:nvPr/>
        </p:nvCxnSpPr>
        <p:spPr>
          <a:xfrm>
            <a:off x="6986588" y="842963"/>
            <a:ext cx="671512" cy="9144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102002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21008-77FE-4D0F-A1DF-E941C0EE12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Engine Evolution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8ECE90-9599-4774-95F9-E4C6C03744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sz="2800" dirty="0"/>
              <a:t>Technology </a:t>
            </a:r>
            <a:r>
              <a:rPr lang="en-IE" sz="2800" b="1" dirty="0"/>
              <a:t>ages</a:t>
            </a:r>
          </a:p>
          <a:p>
            <a:pPr lvl="1"/>
            <a:r>
              <a:rPr lang="en-IE" sz="2600" dirty="0"/>
              <a:t>Components become outdated</a:t>
            </a:r>
          </a:p>
          <a:p>
            <a:r>
              <a:rPr lang="en-IE" sz="2800" dirty="0"/>
              <a:t>Accommodate </a:t>
            </a:r>
            <a:r>
              <a:rPr lang="en-IE" sz="2800" b="1" dirty="0"/>
              <a:t>variety</a:t>
            </a:r>
            <a:r>
              <a:rPr lang="en-IE" sz="2800" dirty="0"/>
              <a:t> of users and applications</a:t>
            </a:r>
          </a:p>
          <a:p>
            <a:r>
              <a:rPr lang="en-IE" sz="2800" dirty="0"/>
              <a:t>Other applications e.g. modelling, simulation, marketing demos</a:t>
            </a:r>
          </a:p>
          <a:p>
            <a:r>
              <a:rPr lang="en-IE" sz="2800" dirty="0"/>
              <a:t>Engine </a:t>
            </a:r>
            <a:r>
              <a:rPr lang="en-IE" sz="2800" b="1" dirty="0"/>
              <a:t>update</a:t>
            </a:r>
            <a:r>
              <a:rPr lang="en-IE" sz="2800" dirty="0"/>
              <a:t> functionality and components</a:t>
            </a:r>
          </a:p>
          <a:p>
            <a:r>
              <a:rPr lang="en-IE" sz="2800" dirty="0"/>
              <a:t>“Cutting edge” becomes </a:t>
            </a:r>
            <a:r>
              <a:rPr lang="en-IE" sz="2800" b="1" dirty="0"/>
              <a:t>“expected standard”</a:t>
            </a:r>
          </a:p>
        </p:txBody>
      </p:sp>
    </p:spTree>
    <p:extLst>
      <p:ext uri="{BB962C8B-B14F-4D97-AF65-F5344CB8AC3E}">
        <p14:creationId xmlns:p14="http://schemas.microsoft.com/office/powerpoint/2010/main" val="182026725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32FA009-B597-4572-A1EF-01D3F90D1A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6313" y="1371601"/>
            <a:ext cx="7772400" cy="1962857"/>
          </a:xfrm>
        </p:spPr>
        <p:txBody>
          <a:bodyPr/>
          <a:lstStyle/>
          <a:p>
            <a:r>
              <a:rPr lang="en-IE" b="1" dirty="0">
                <a:latin typeface="+mj-lt"/>
              </a:rPr>
              <a:t>Some Modern Engines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4C91C00-0BF9-42CA-996E-888F7A04E8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4982" y="5612378"/>
            <a:ext cx="2519940" cy="1203971"/>
          </a:xfrm>
          <a:prstGeom prst="rect">
            <a:avLst/>
          </a:prstGeom>
        </p:spPr>
      </p:pic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D1479CFD-2B94-4DBC-9D46-2784213A8746}"/>
              </a:ext>
            </a:extLst>
          </p:cNvPr>
          <p:cNvSpPr txBox="1">
            <a:spLocks/>
          </p:cNvSpPr>
          <p:nvPr/>
        </p:nvSpPr>
        <p:spPr>
          <a:xfrm>
            <a:off x="10053730" y="4935803"/>
            <a:ext cx="561975" cy="365125"/>
          </a:xfrm>
          <a:prstGeom prst="rect">
            <a:avLst/>
          </a:prstGeom>
        </p:spPr>
        <p:txBody>
          <a:bodyPr vert="horz" lIns="27432" tIns="45720" rIns="45720" bIns="45720" rtlCol="0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A0EC1A7A-E758-41D4-8F55-BDEA3DF8481A}" type="slidenum">
              <a:rPr lang="en-US"/>
              <a:pPr>
                <a:defRPr/>
              </a:pPr>
              <a:t>57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419F615-C508-401A-8C1B-A95141D0C1D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4900" y="4145554"/>
            <a:ext cx="2362200" cy="85669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9E28CA7-DCAF-4D0B-A989-812AC6D6AB6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7367" y="4168432"/>
            <a:ext cx="1508400" cy="179593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617C7D0-FF57-4220-AA2F-BCDA7F1D61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3767" y="3757183"/>
            <a:ext cx="1981145" cy="179593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5C56033-49E3-4809-A890-E6AAB01096C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2040" y="3726703"/>
            <a:ext cx="1574225" cy="157422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45835A3-BB22-47AA-B714-4BA1F31A149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7100" y="3814326"/>
            <a:ext cx="1744856" cy="174485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921EF05-82C7-4D8E-8149-ABEEB7C6EBF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6483" y="5444923"/>
            <a:ext cx="3257347" cy="9487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FE39ECF-3CDC-4466-A6B9-9476AB1E5C46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862" b="33901"/>
          <a:stretch/>
        </p:blipFill>
        <p:spPr>
          <a:xfrm>
            <a:off x="1579246" y="6072288"/>
            <a:ext cx="3657600" cy="642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67518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Content Placeholder 2"/>
          <p:cNvSpPr>
            <a:spLocks noGrp="1"/>
          </p:cNvSpPr>
          <p:nvPr>
            <p:ph idx="1"/>
          </p:nvPr>
        </p:nvSpPr>
        <p:spPr>
          <a:xfrm>
            <a:off x="609600" y="1314451"/>
            <a:ext cx="6977063" cy="4811714"/>
          </a:xfrm>
        </p:spPr>
        <p:txBody>
          <a:bodyPr/>
          <a:lstStyle/>
          <a:p>
            <a:r>
              <a:rPr lang="en-US" altLang="en-US" sz="2800" dirty="0"/>
              <a:t>By </a:t>
            </a:r>
            <a:r>
              <a:rPr lang="en-US" altLang="en-US" sz="2800" b="1" dirty="0"/>
              <a:t>Epic</a:t>
            </a:r>
            <a:r>
              <a:rPr lang="en-US" altLang="en-US" sz="2800" dirty="0"/>
              <a:t> games</a:t>
            </a:r>
          </a:p>
          <a:p>
            <a:r>
              <a:rPr lang="en-IE" sz="2800" dirty="0"/>
              <a:t>Initially for FPSs</a:t>
            </a:r>
          </a:p>
          <a:p>
            <a:pPr lvl="1"/>
            <a:r>
              <a:rPr lang="en-IE" sz="2600" dirty="0"/>
              <a:t>Successfully used in variety of genres e.g. stealth, MMORPGs and other RPGs</a:t>
            </a:r>
            <a:endParaRPr lang="en-US" altLang="en-US" sz="2600" dirty="0"/>
          </a:p>
          <a:p>
            <a:r>
              <a:rPr lang="en-US" altLang="en-US" sz="2800" dirty="0"/>
              <a:t>Now at </a:t>
            </a:r>
            <a:r>
              <a:rPr lang="en-US" altLang="en-US" sz="2800" b="1" dirty="0"/>
              <a:t>UE5</a:t>
            </a:r>
            <a:endParaRPr lang="en-US" altLang="en-US" sz="2800" dirty="0"/>
          </a:p>
          <a:p>
            <a:r>
              <a:rPr lang="en-US" altLang="en-US" sz="2800" dirty="0"/>
              <a:t>Rich toolset </a:t>
            </a:r>
          </a:p>
          <a:p>
            <a:pPr lvl="1"/>
            <a:r>
              <a:rPr lang="en-IE" sz="2600" dirty="0"/>
              <a:t>GUI for </a:t>
            </a:r>
            <a:r>
              <a:rPr lang="en-IE" sz="2600" b="1" dirty="0"/>
              <a:t>shaders </a:t>
            </a:r>
          </a:p>
          <a:p>
            <a:pPr lvl="1"/>
            <a:r>
              <a:rPr lang="en-IE" sz="2600" dirty="0"/>
              <a:t>GUI for </a:t>
            </a:r>
            <a:r>
              <a:rPr lang="en-IE" sz="2600" b="1" dirty="0"/>
              <a:t>scripting</a:t>
            </a:r>
            <a:endParaRPr lang="en-US" altLang="en-US" sz="2600" b="1" dirty="0"/>
          </a:p>
          <a:p>
            <a:r>
              <a:rPr lang="en-US" altLang="en-US" sz="2800" dirty="0"/>
              <a:t>Large developer </a:t>
            </a:r>
            <a:r>
              <a:rPr lang="en-US" altLang="en-US" sz="2800" b="1" dirty="0"/>
              <a:t>network</a:t>
            </a:r>
          </a:p>
          <a:p>
            <a:r>
              <a:rPr lang="en-US" altLang="en-US" sz="2800" dirty="0"/>
              <a:t>Free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0BA7AD2-43EB-45AA-BB99-C82BEEBC3CF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9671" y="1533287"/>
            <a:ext cx="1956867" cy="2329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45705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CB801E3-ABDE-4339-BA2E-9F42417B2CB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4343" y="5029226"/>
            <a:ext cx="1875418" cy="17000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Engines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43049"/>
            <a:ext cx="10972800" cy="4525963"/>
          </a:xfrm>
        </p:spPr>
        <p:txBody>
          <a:bodyPr/>
          <a:lstStyle/>
          <a:p>
            <a:r>
              <a:rPr lang="en-US" altLang="en-US" sz="2800" b="1" dirty="0"/>
              <a:t>Quake engines</a:t>
            </a:r>
          </a:p>
          <a:p>
            <a:pPr lvl="1"/>
            <a:r>
              <a:rPr lang="en-IE" sz="2600" dirty="0"/>
              <a:t>Many derived games and engines</a:t>
            </a:r>
            <a:endParaRPr lang="en-US" altLang="en-US" sz="2600" dirty="0"/>
          </a:p>
          <a:p>
            <a:pPr lvl="1"/>
            <a:r>
              <a:rPr lang="en-US" altLang="en-US" sz="2600" i="1" dirty="0">
                <a:solidFill>
                  <a:srgbClr val="00B050"/>
                </a:solidFill>
              </a:rPr>
              <a:t>Medal of Honor</a:t>
            </a:r>
          </a:p>
          <a:p>
            <a:pPr lvl="1"/>
            <a:r>
              <a:rPr lang="en-US" altLang="en-US" sz="2600" i="1" dirty="0"/>
              <a:t>Quake</a:t>
            </a:r>
            <a:r>
              <a:rPr lang="en-US" altLang="en-US" sz="2600" dirty="0"/>
              <a:t> and </a:t>
            </a:r>
            <a:r>
              <a:rPr lang="en-US" altLang="en-US" sz="2600" i="1" dirty="0"/>
              <a:t>Quake II</a:t>
            </a:r>
            <a:r>
              <a:rPr lang="en-US" altLang="en-US" sz="2600" dirty="0"/>
              <a:t> </a:t>
            </a:r>
            <a:r>
              <a:rPr lang="en-US" altLang="en-US" sz="2600" b="1" dirty="0"/>
              <a:t>source code </a:t>
            </a:r>
            <a:r>
              <a:rPr lang="en-US" altLang="en-US" sz="2600" dirty="0"/>
              <a:t>freely available</a:t>
            </a:r>
          </a:p>
          <a:p>
            <a:r>
              <a:rPr lang="en-US" altLang="en-US" sz="2800" b="1" dirty="0"/>
              <a:t>Source Engine</a:t>
            </a:r>
          </a:p>
          <a:p>
            <a:pPr lvl="1"/>
            <a:r>
              <a:rPr lang="en-IE" sz="2600" dirty="0"/>
              <a:t>Distant roots in </a:t>
            </a:r>
            <a:r>
              <a:rPr lang="en-IE" sz="2600" i="1" dirty="0"/>
              <a:t>Quake technology</a:t>
            </a:r>
            <a:endParaRPr lang="en-US" altLang="en-US" sz="2600" i="1" dirty="0"/>
          </a:p>
          <a:p>
            <a:pPr lvl="1"/>
            <a:r>
              <a:rPr lang="en-US" altLang="en-US" sz="2600" i="1" dirty="0">
                <a:solidFill>
                  <a:srgbClr val="00B050"/>
                </a:solidFill>
              </a:rPr>
              <a:t>Half-life 2</a:t>
            </a:r>
            <a:r>
              <a:rPr lang="en-US" altLang="en-US" sz="2600" dirty="0">
                <a:solidFill>
                  <a:srgbClr val="00B050"/>
                </a:solidFill>
              </a:rPr>
              <a:t>, </a:t>
            </a:r>
            <a:r>
              <a:rPr lang="en-US" altLang="en-US" sz="2600" i="1" dirty="0">
                <a:solidFill>
                  <a:srgbClr val="00B050"/>
                </a:solidFill>
              </a:rPr>
              <a:t>Team Fortress 2,</a:t>
            </a:r>
            <a:r>
              <a:rPr lang="en-US" altLang="en-US" sz="2600" dirty="0">
                <a:solidFill>
                  <a:srgbClr val="00B050"/>
                </a:solidFill>
              </a:rPr>
              <a:t> </a:t>
            </a:r>
            <a:r>
              <a:rPr lang="en-US" altLang="en-US" sz="2600" i="1" dirty="0">
                <a:solidFill>
                  <a:srgbClr val="00B050"/>
                </a:solidFill>
              </a:rPr>
              <a:t>Portal</a:t>
            </a:r>
          </a:p>
          <a:p>
            <a:pPr lvl="1"/>
            <a:r>
              <a:rPr lang="en-US" altLang="en-US" sz="2600" dirty="0"/>
              <a:t>Powerful engine, good graphics and toolset</a:t>
            </a:r>
          </a:p>
          <a:p>
            <a:r>
              <a:rPr lang="en-US" altLang="en-US" sz="2800" b="1" dirty="0"/>
              <a:t>DICE’s</a:t>
            </a:r>
            <a:r>
              <a:rPr lang="en-US" altLang="en-US" sz="2000" b="1" dirty="0"/>
              <a:t> </a:t>
            </a:r>
            <a:r>
              <a:rPr lang="en-US" altLang="en-US" sz="2800" b="1" dirty="0"/>
              <a:t>Frostbite</a:t>
            </a:r>
            <a:endParaRPr lang="en-US" altLang="en-US" sz="2000" b="1" dirty="0"/>
          </a:p>
          <a:p>
            <a:pPr lvl="1"/>
            <a:r>
              <a:rPr lang="en-US" altLang="en-US" sz="2600" i="1" dirty="0">
                <a:solidFill>
                  <a:srgbClr val="00B050"/>
                </a:solidFill>
              </a:rPr>
              <a:t>Battlefield 4</a:t>
            </a:r>
          </a:p>
          <a:p>
            <a:pPr lvl="1"/>
            <a:endParaRPr lang="en-US" altLang="en-US" sz="2600" i="1" dirty="0"/>
          </a:p>
          <a:p>
            <a:pPr marL="457200" lvl="1" indent="0">
              <a:buNone/>
            </a:pPr>
            <a:endParaRPr lang="en-US" altLang="en-US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631DBEE-1545-4F71-BEE5-C286CF2104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5024" y="3400424"/>
            <a:ext cx="3498776" cy="1671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2822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B68B54-F017-46E2-AA47-BF5545F6462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7216" y="2656961"/>
            <a:ext cx="4257569" cy="1544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18055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D4B9A35-BE8D-449C-8B30-59435E1324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2561951" y="-2783323"/>
            <a:ext cx="7068098" cy="1219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3322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C89C6E2-04DB-4160-87CE-E0CC1A3095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4691" y="1488090"/>
            <a:ext cx="2156017" cy="215601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Engines </a:t>
            </a:r>
            <a:r>
              <a:rPr lang="en-US" sz="2400" dirty="0"/>
              <a:t>(cont.)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b="1" dirty="0" err="1"/>
              <a:t>CryEngine</a:t>
            </a:r>
            <a:endParaRPr lang="en-US" sz="2800" b="1" dirty="0"/>
          </a:p>
          <a:p>
            <a:pPr lvl="1"/>
            <a:r>
              <a:rPr lang="en-US" sz="2600" dirty="0"/>
              <a:t>Originally a technology demo for Nvidia</a:t>
            </a:r>
          </a:p>
          <a:p>
            <a:pPr lvl="1"/>
            <a:r>
              <a:rPr lang="en-US" sz="2600" dirty="0"/>
              <a:t>Several games e.g. </a:t>
            </a:r>
            <a:r>
              <a:rPr lang="en-US" sz="2600" i="1" dirty="0"/>
              <a:t>Far Cry</a:t>
            </a:r>
          </a:p>
          <a:p>
            <a:pPr lvl="1"/>
            <a:r>
              <a:rPr lang="en-IE" sz="2600" dirty="0"/>
              <a:t>Used by Amazon’s</a:t>
            </a:r>
            <a:r>
              <a:rPr lang="en-IE" sz="2600" b="1" dirty="0"/>
              <a:t> Lumberyard, Open 3D engine</a:t>
            </a:r>
            <a:endParaRPr lang="en-US" sz="2600" i="1" dirty="0"/>
          </a:p>
          <a:p>
            <a:r>
              <a:rPr lang="en-US" sz="2800" b="1" dirty="0"/>
              <a:t>Sony </a:t>
            </a:r>
            <a:r>
              <a:rPr lang="en-US" sz="2800" b="1" dirty="0" err="1"/>
              <a:t>PhyreEngine</a:t>
            </a:r>
            <a:endParaRPr lang="en-US" sz="2800" b="1" dirty="0"/>
          </a:p>
          <a:p>
            <a:pPr lvl="1"/>
            <a:r>
              <a:rPr lang="en-US" sz="2600" dirty="0"/>
              <a:t>Many games for Sony platforms</a:t>
            </a:r>
          </a:p>
          <a:p>
            <a:r>
              <a:rPr lang="en-US" sz="2800" b="1" dirty="0"/>
              <a:t>Microsoft </a:t>
            </a:r>
            <a:r>
              <a:rPr lang="en-US" sz="2800" b="1" dirty="0" err="1"/>
              <a:t>MonoGame</a:t>
            </a:r>
            <a:endParaRPr lang="en-US" sz="2800" b="1" dirty="0"/>
          </a:p>
          <a:p>
            <a:pPr lvl="1"/>
            <a:r>
              <a:rPr lang="en-US" sz="2600" dirty="0"/>
              <a:t>For Xbox and PC</a:t>
            </a:r>
          </a:p>
          <a:p>
            <a:endParaRPr lang="en-US" sz="2800" dirty="0"/>
          </a:p>
          <a:p>
            <a:r>
              <a:rPr lang="en-US" sz="2800" dirty="0"/>
              <a:t>Proprietary </a:t>
            </a:r>
            <a:r>
              <a:rPr lang="en-US" sz="2800" b="1" dirty="0"/>
              <a:t>in-house engines</a:t>
            </a:r>
          </a:p>
          <a:p>
            <a:endParaRPr lang="en-US" sz="3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19D97FD-8398-4958-9532-EFEEAEE60C5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871" b="30092"/>
          <a:stretch/>
        </p:blipFill>
        <p:spPr>
          <a:xfrm>
            <a:off x="6858000" y="1070265"/>
            <a:ext cx="3657600" cy="7620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CA5DAC6-83BF-4B5C-A1F8-CA6C2D854C1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5276" y="4303929"/>
            <a:ext cx="1700212" cy="173558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6F2D4CF-F9EC-33AD-E6B5-1788B6C137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26733" y="3316793"/>
            <a:ext cx="1409700" cy="43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88014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Engines </a:t>
            </a:r>
            <a:r>
              <a:rPr lang="en-US" sz="2400" dirty="0"/>
              <a:t>(cont.)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76400"/>
            <a:ext cx="9601200" cy="4298950"/>
          </a:xfrm>
        </p:spPr>
        <p:txBody>
          <a:bodyPr/>
          <a:lstStyle/>
          <a:p>
            <a:r>
              <a:rPr lang="en-US" sz="3200" b="1" dirty="0"/>
              <a:t>Open source </a:t>
            </a:r>
            <a:r>
              <a:rPr lang="en-US" sz="3200" dirty="0"/>
              <a:t>engines </a:t>
            </a:r>
          </a:p>
          <a:p>
            <a:pPr marL="457200" lvl="1" indent="0">
              <a:buNone/>
            </a:pPr>
            <a:r>
              <a:rPr lang="en-US" sz="2800" dirty="0"/>
              <a:t>e.g. Godot, OGRE 3D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7E1C5D2-5A75-4A13-9F6F-B52686C529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0078" y="4591291"/>
            <a:ext cx="2754923" cy="9144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AA66B13-AE46-408F-A1E2-4A2670705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6833" y="3403537"/>
            <a:ext cx="2798180" cy="2798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61F6804-B53A-4D43-AB74-F5B14059A14D}"/>
              </a:ext>
            </a:extLst>
          </p:cNvPr>
          <p:cNvSpPr txBox="1"/>
          <p:nvPr/>
        </p:nvSpPr>
        <p:spPr>
          <a:xfrm>
            <a:off x="849923" y="5970885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2400" dirty="0">
                <a:latin typeface="Abadi" panose="020B0604020104020204" pitchFamily="34" charset="0"/>
              </a:rPr>
              <a:t>https://github.com/godotengine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381FDD-5B16-47D2-9E15-B1A4AAD83460}"/>
              </a:ext>
            </a:extLst>
          </p:cNvPr>
          <p:cNvSpPr txBox="1"/>
          <p:nvPr/>
        </p:nvSpPr>
        <p:spPr>
          <a:xfrm>
            <a:off x="6549156" y="5959772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2400" dirty="0">
                <a:latin typeface="Abadi" panose="020B0604020104020204" pitchFamily="34" charset="0"/>
              </a:rPr>
              <a:t>https://github.com/OGRECave</a:t>
            </a:r>
          </a:p>
        </p:txBody>
      </p:sp>
    </p:spTree>
    <p:extLst>
      <p:ext uri="{BB962C8B-B14F-4D97-AF65-F5344CB8AC3E}">
        <p14:creationId xmlns:p14="http://schemas.microsoft.com/office/powerpoint/2010/main" val="187986700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2600" y="0"/>
            <a:ext cx="8686800" cy="1219200"/>
          </a:xfrm>
        </p:spPr>
        <p:txBody>
          <a:bodyPr/>
          <a:lstStyle/>
          <a:p>
            <a:r>
              <a:rPr lang="en-US" dirty="0"/>
              <a:t>Game Engines for Non-Programmers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Non-programmers and educators to build apps </a:t>
            </a:r>
          </a:p>
          <a:p>
            <a:r>
              <a:rPr lang="en-US" sz="2800" dirty="0"/>
              <a:t>Emphasis on ease of use</a:t>
            </a:r>
          </a:p>
          <a:p>
            <a:pPr lvl="1"/>
            <a:r>
              <a:rPr lang="en-US" sz="2600" b="1" dirty="0" err="1"/>
              <a:t>Clickteam</a:t>
            </a:r>
            <a:r>
              <a:rPr lang="en-US" sz="2600" b="1" dirty="0"/>
              <a:t> Fusion 2.5</a:t>
            </a:r>
          </a:p>
          <a:p>
            <a:pPr lvl="1"/>
            <a:r>
              <a:rPr lang="en-US" sz="2600" b="1" dirty="0" err="1"/>
              <a:t>GameSalad</a:t>
            </a:r>
            <a:r>
              <a:rPr lang="en-US" sz="2600" b="1" dirty="0"/>
              <a:t> Creator</a:t>
            </a:r>
          </a:p>
          <a:p>
            <a:pPr lvl="1"/>
            <a:r>
              <a:rPr lang="en-US" sz="2600" b="1" dirty="0" err="1"/>
              <a:t>GameMaker</a:t>
            </a:r>
            <a:endParaRPr lang="en-US" sz="26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E621567-793C-4897-8EF6-295160E649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7841" y="3757645"/>
            <a:ext cx="4686541" cy="9525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1D00FF7-461B-4B68-81B3-828A7E7E490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1" y="4953000"/>
            <a:ext cx="4861711" cy="1415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10698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  <a:endParaRPr lang="bg-BG" dirty="0"/>
          </a:p>
        </p:txBody>
      </p:sp>
      <p:sp>
        <p:nvSpPr>
          <p:cNvPr id="43417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358775" indent="-358775"/>
            <a:r>
              <a:rPr lang="en-US" sz="2800" dirty="0"/>
              <a:t>Unity is a powerful game engine</a:t>
            </a:r>
          </a:p>
          <a:p>
            <a:pPr marL="358775" indent="-358775"/>
            <a:r>
              <a:rPr lang="en-US" sz="2800" dirty="0"/>
              <a:t>Unity IDE</a:t>
            </a:r>
          </a:p>
          <a:p>
            <a:pPr marL="706438" lvl="1" indent="-358775"/>
            <a:r>
              <a:rPr lang="en-US" sz="2800" dirty="0"/>
              <a:t>Project Browser, Hierarchy, Inspector</a:t>
            </a:r>
          </a:p>
          <a:p>
            <a:pPr marL="706438" lvl="1" indent="-358775"/>
            <a:r>
              <a:rPr lang="en-US" sz="2800" dirty="0"/>
              <a:t>Scene and Game views</a:t>
            </a:r>
          </a:p>
          <a:p>
            <a:pPr marL="706438" lvl="1" indent="-358775"/>
            <a:r>
              <a:rPr lang="en-US" sz="2800" dirty="0"/>
              <a:t>Package manager</a:t>
            </a:r>
            <a:endParaRPr lang="en-US" sz="3200" dirty="0"/>
          </a:p>
          <a:p>
            <a:pPr marL="358775" indent="-358775"/>
            <a:r>
              <a:rPr lang="en-US" sz="2800" dirty="0"/>
              <a:t>Building blocks of a Unity game</a:t>
            </a:r>
          </a:p>
          <a:p>
            <a:pPr marL="706438" lvl="1" indent="-358775"/>
            <a:r>
              <a:rPr lang="en-US" sz="2800" dirty="0"/>
              <a:t>Game Objects and Components</a:t>
            </a:r>
          </a:p>
          <a:p>
            <a:pPr marL="706438" lvl="1" indent="-358775"/>
            <a:r>
              <a:rPr lang="en-US" sz="2800" dirty="0"/>
              <a:t>Prefabs</a:t>
            </a:r>
          </a:p>
          <a:p>
            <a:pPr marL="306388" indent="-358775"/>
            <a:r>
              <a:rPr lang="en-US" sz="2800" dirty="0"/>
              <a:t>Game engines today</a:t>
            </a:r>
          </a:p>
          <a:p>
            <a:pPr marL="706438" lvl="1" indent="-358775"/>
            <a:endParaRPr lang="bg-BG" sz="2400" dirty="0"/>
          </a:p>
        </p:txBody>
      </p:sp>
    </p:spTree>
    <p:extLst>
      <p:ext uri="{BB962C8B-B14F-4D97-AF65-F5344CB8AC3E}">
        <p14:creationId xmlns:p14="http://schemas.microsoft.com/office/powerpoint/2010/main" val="635739805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3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Unity</a:t>
            </a:r>
            <a:endParaRPr lang="bg-BG" dirty="0"/>
          </a:p>
        </p:txBody>
      </p:sp>
      <p:sp>
        <p:nvSpPr>
          <p:cNvPr id="740355" name="Rectangle 3"/>
          <p:cNvSpPr>
            <a:spLocks noGrp="1" noChangeArrowheads="1"/>
          </p:cNvSpPr>
          <p:nvPr>
            <p:ph idx="1"/>
          </p:nvPr>
        </p:nvSpPr>
        <p:spPr>
          <a:xfrm>
            <a:off x="609600" y="1385888"/>
            <a:ext cx="10972800" cy="5057775"/>
          </a:xfrm>
        </p:spPr>
        <p:txBody>
          <a:bodyPr/>
          <a:lstStyle/>
          <a:p>
            <a:pPr marL="311151" indent="-363538"/>
            <a:r>
              <a:rPr lang="en-US" sz="2800" dirty="0"/>
              <a:t>Cross-platform</a:t>
            </a:r>
          </a:p>
          <a:p>
            <a:pPr marL="603251" lvl="1" indent="-363538"/>
            <a:r>
              <a:rPr lang="en-US" sz="2400" dirty="0"/>
              <a:t>Web, MAC, Windows, Linux, Mobile, …</a:t>
            </a:r>
          </a:p>
          <a:p>
            <a:pPr marL="311151" indent="-363538"/>
            <a:r>
              <a:rPr lang="en-US" sz="2800" dirty="0"/>
              <a:t>Feature rich</a:t>
            </a:r>
          </a:p>
          <a:p>
            <a:pPr marL="311151" indent="-363538"/>
            <a:r>
              <a:rPr lang="en-US" sz="2800" dirty="0"/>
              <a:t>Easy to get started</a:t>
            </a:r>
          </a:p>
          <a:p>
            <a:pPr marL="311151" indent="-363538"/>
            <a:r>
              <a:rPr lang="en-US" sz="2800" dirty="0"/>
              <a:t>Free or paid</a:t>
            </a:r>
          </a:p>
          <a:p>
            <a:pPr marL="711201" lvl="1" indent="-363538"/>
            <a:r>
              <a:rPr lang="en-US" sz="2600" dirty="0"/>
              <a:t>Licensing controversy in late 2023</a:t>
            </a:r>
          </a:p>
          <a:p>
            <a:pPr marL="311151" indent="-363538"/>
            <a:r>
              <a:rPr lang="en-US" sz="2800" dirty="0"/>
              <a:t>We will use version </a:t>
            </a:r>
            <a:r>
              <a:rPr lang="en-US" sz="2800" b="1" dirty="0"/>
              <a:t>2022.3.45f1</a:t>
            </a:r>
          </a:p>
          <a:p>
            <a:pPr marL="311151" indent="-363538"/>
            <a:r>
              <a:rPr lang="en-US" sz="2800" dirty="0"/>
              <a:t>C# scripting</a:t>
            </a:r>
            <a:endParaRPr lang="en-US" sz="2800" dirty="0">
              <a:solidFill>
                <a:schemeClr val="bg2">
                  <a:lumMod val="90000"/>
                </a:schemeClr>
              </a:solidFill>
            </a:endParaRPr>
          </a:p>
          <a:p>
            <a:pPr marL="311151" indent="-363538"/>
            <a:r>
              <a:rPr lang="en-US" sz="2800" dirty="0"/>
              <a:t>Own editor </a:t>
            </a:r>
          </a:p>
          <a:p>
            <a:pPr marL="311151" indent="-363538"/>
            <a:r>
              <a:rPr lang="en-US" sz="2800" dirty="0"/>
              <a:t>Good documentation and community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87211F5-1666-4945-B72D-31C26CAA7F0C}"/>
              </a:ext>
            </a:extLst>
          </p:cNvPr>
          <p:cNvGrpSpPr/>
          <p:nvPr/>
        </p:nvGrpSpPr>
        <p:grpSpPr>
          <a:xfrm>
            <a:off x="7143752" y="1738294"/>
            <a:ext cx="4495800" cy="3957964"/>
            <a:chOff x="4896034" y="1484150"/>
            <a:chExt cx="4199841" cy="3852777"/>
          </a:xfrm>
        </p:grpSpPr>
        <p:pic>
          <p:nvPicPr>
            <p:cNvPr id="2050" name="Picture 2" descr="http://www.educationscotland.gov.uk/Images/unity-terrain-editing-large_tcm4-618685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96034" y="1484150"/>
              <a:ext cx="2667000" cy="19780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 descr="http://www.cgchannel.com/wp-content/uploads/2010/09/100927_Unity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39503" y="2509009"/>
              <a:ext cx="3048000" cy="19087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 descr="http://createdigitalmotion.com/files/2010/08/unity3.jp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28875" y="3672351"/>
              <a:ext cx="2667000" cy="16645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689138686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3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Unity </a:t>
            </a:r>
            <a:r>
              <a:rPr lang="en-US" sz="2800" dirty="0"/>
              <a:t>(</a:t>
            </a:r>
            <a:r>
              <a:rPr lang="en-US" sz="2800" dirty="0" err="1"/>
              <a:t>cont</a:t>
            </a:r>
            <a:r>
              <a:rPr lang="en-US" sz="2800" dirty="0"/>
              <a:t>)</a:t>
            </a:r>
            <a:endParaRPr lang="bg-BG" dirty="0"/>
          </a:p>
        </p:txBody>
      </p:sp>
      <p:sp>
        <p:nvSpPr>
          <p:cNvPr id="74035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311150" indent="-311150"/>
            <a:r>
              <a:rPr lang="en-US" sz="2800" dirty="0"/>
              <a:t>Used for 3D (and 2D) games</a:t>
            </a:r>
          </a:p>
          <a:p>
            <a:pPr marL="311150" indent="-311150"/>
            <a:r>
              <a:rPr lang="en-US" sz="2800" dirty="0"/>
              <a:t>Built-in </a:t>
            </a:r>
            <a:r>
              <a:rPr lang="en-US" sz="2800" b="1" dirty="0"/>
              <a:t>Physics</a:t>
            </a:r>
            <a:r>
              <a:rPr lang="en-US" sz="2800" dirty="0"/>
              <a:t> for 3D (and 2D)</a:t>
            </a:r>
          </a:p>
          <a:p>
            <a:pPr marL="311150" indent="-311150"/>
            <a:r>
              <a:rPr lang="en-US" sz="2800" dirty="0"/>
              <a:t>Not game </a:t>
            </a:r>
            <a:r>
              <a:rPr lang="en-US" sz="2800" b="1" dirty="0"/>
              <a:t>genre</a:t>
            </a:r>
            <a:r>
              <a:rPr lang="en-US" sz="2800" dirty="0"/>
              <a:t> specific</a:t>
            </a:r>
          </a:p>
          <a:p>
            <a:pPr marL="311150" indent="-311150"/>
            <a:r>
              <a:rPr lang="en-US" sz="2800" dirty="0"/>
              <a:t>Some popular games made with Unity</a:t>
            </a:r>
            <a:endParaRPr lang="en-US" dirty="0"/>
          </a:p>
          <a:p>
            <a:pPr marL="311150" indent="-311150"/>
            <a:r>
              <a:rPr lang="en-US" sz="2800" dirty="0"/>
              <a:t>Supports </a:t>
            </a:r>
            <a:r>
              <a:rPr lang="en-US" sz="2800" b="1" dirty="0"/>
              <a:t>iterative</a:t>
            </a:r>
            <a:r>
              <a:rPr lang="en-US" sz="2800" dirty="0"/>
              <a:t> development</a:t>
            </a:r>
          </a:p>
          <a:p>
            <a:pPr marL="711200" lvl="1" indent="-311150"/>
            <a:r>
              <a:rPr lang="en-US" sz="2600" dirty="0"/>
              <a:t>Prototyping</a:t>
            </a:r>
          </a:p>
          <a:p>
            <a:pPr marL="711200" lvl="1" indent="-311150"/>
            <a:r>
              <a:rPr lang="en-US" sz="2600" dirty="0"/>
              <a:t>Agile development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CC319647-F737-4EF0-97E0-0ADCDDF4541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27318708"/>
              </p:ext>
            </p:extLst>
          </p:nvPr>
        </p:nvGraphicFramePr>
        <p:xfrm>
          <a:off x="3560935" y="3733005"/>
          <a:ext cx="7104249" cy="34678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026" name="Picture 2">
            <a:extLst>
              <a:ext uri="{FF2B5EF4-FFF2-40B4-BE49-F238E27FC236}">
                <a16:creationId xmlns:a16="http://schemas.microsoft.com/office/drawing/2014/main" id="{F162F6F3-6321-7248-027C-5C235085B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3763" y="1496219"/>
            <a:ext cx="4207934" cy="2366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92B0EAA-2C1C-A41C-01FA-6D4EFEAFE7D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32136" y="5638630"/>
            <a:ext cx="2684571" cy="591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460387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C6EBC0-F9CA-4C7D-8ED0-81D9617C31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Support Tools Used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25C0D7-9A00-4077-B2A6-BBF496A9B1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543049"/>
            <a:ext cx="10972800" cy="4525963"/>
          </a:xfrm>
        </p:spPr>
        <p:txBody>
          <a:bodyPr/>
          <a:lstStyle/>
          <a:p>
            <a:r>
              <a:rPr lang="en-IE" sz="2800" dirty="0"/>
              <a:t>Script editor, IDE </a:t>
            </a:r>
          </a:p>
          <a:p>
            <a:pPr lvl="1"/>
            <a:r>
              <a:rPr lang="en-IE" sz="2600" dirty="0"/>
              <a:t>Visual Studio, VS Code</a:t>
            </a:r>
          </a:p>
          <a:p>
            <a:r>
              <a:rPr lang="en-IE" sz="2800" dirty="0"/>
              <a:t>Image editor </a:t>
            </a:r>
          </a:p>
          <a:p>
            <a:pPr lvl="1"/>
            <a:r>
              <a:rPr lang="en-IE" sz="2600" dirty="0"/>
              <a:t>Photoshop, Gimp</a:t>
            </a:r>
          </a:p>
          <a:p>
            <a:r>
              <a:rPr lang="en-IE" sz="2800" dirty="0"/>
              <a:t>3D modeler </a:t>
            </a:r>
          </a:p>
          <a:p>
            <a:pPr lvl="1"/>
            <a:r>
              <a:rPr lang="en-IE" sz="2600" dirty="0"/>
              <a:t>Blender, Maya, 3DS Max</a:t>
            </a:r>
          </a:p>
          <a:p>
            <a:r>
              <a:rPr lang="en-IE" sz="2800" dirty="0"/>
              <a:t>Sound editor </a:t>
            </a:r>
          </a:p>
          <a:p>
            <a:pPr lvl="1"/>
            <a:r>
              <a:rPr lang="en-IE" sz="2600" dirty="0"/>
              <a:t>Audacity, Sound Forge</a:t>
            </a:r>
          </a:p>
          <a:p>
            <a:r>
              <a:rPr lang="en-IE" sz="2800" dirty="0"/>
              <a:t>Version control </a:t>
            </a:r>
          </a:p>
          <a:p>
            <a:pPr lvl="1"/>
            <a:r>
              <a:rPr lang="en-IE" sz="2600" dirty="0"/>
              <a:t>Git</a:t>
            </a:r>
          </a:p>
          <a:p>
            <a:endParaRPr lang="en-IE" sz="2800" dirty="0"/>
          </a:p>
        </p:txBody>
      </p:sp>
    </p:spTree>
    <p:extLst>
      <p:ext uri="{BB962C8B-B14F-4D97-AF65-F5344CB8AC3E}">
        <p14:creationId xmlns:p14="http://schemas.microsoft.com/office/powerpoint/2010/main" val="47039123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xecutiv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Executive">
      <a:majorFont>
        <a:latin typeface="Century Gothic"/>
        <a:ea typeface=""/>
        <a:cs typeface=""/>
        <a:font script="Jpan" typeface="HGｺﾞｼｯｸM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Executiv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50000">
              <a:schemeClr val="phClr">
                <a:tint val="80000"/>
                <a:satMod val="250000"/>
              </a:schemeClr>
            </a:gs>
            <a:gs pos="76000">
              <a:schemeClr val="phClr">
                <a:tint val="90000"/>
                <a:shade val="90000"/>
                <a:satMod val="200000"/>
              </a:schemeClr>
            </a:gs>
            <a:gs pos="92000">
              <a:schemeClr val="phClr">
                <a:tint val="90000"/>
                <a:shade val="70000"/>
                <a:satMod val="250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16434</TotalTime>
  <Words>2330</Words>
  <Application>Microsoft Office PowerPoint</Application>
  <PresentationFormat>Widescreen</PresentationFormat>
  <Paragraphs>456</Paragraphs>
  <Slides>64</Slides>
  <Notes>58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76" baseType="lpstr">
      <vt:lpstr>ＭＳ Ｐゴシック</vt:lpstr>
      <vt:lpstr>Abadi</vt:lpstr>
      <vt:lpstr>Arial</vt:lpstr>
      <vt:lpstr>Calibri</vt:lpstr>
      <vt:lpstr>Century Gothic</vt:lpstr>
      <vt:lpstr>Courier</vt:lpstr>
      <vt:lpstr>Courier New</vt:lpstr>
      <vt:lpstr>Palatino Linotype</vt:lpstr>
      <vt:lpstr>Times New Roman</vt:lpstr>
      <vt:lpstr>Verdana</vt:lpstr>
      <vt:lpstr>Wingdings 3</vt:lpstr>
      <vt:lpstr>Executive</vt:lpstr>
      <vt:lpstr>Introduction to Unity</vt:lpstr>
      <vt:lpstr>Learning Objectives</vt:lpstr>
      <vt:lpstr>What is a Game Engine?</vt:lpstr>
      <vt:lpstr>All Games Require…</vt:lpstr>
      <vt:lpstr>Game Technology Stack</vt:lpstr>
      <vt:lpstr>PowerPoint Presentation</vt:lpstr>
      <vt:lpstr>What is Unity</vt:lpstr>
      <vt:lpstr>What is Unity (cont)</vt:lpstr>
      <vt:lpstr>Support Tools Used</vt:lpstr>
      <vt:lpstr>Own IDE</vt:lpstr>
      <vt:lpstr>PowerPoint Presentation</vt:lpstr>
      <vt:lpstr>Project Browser</vt:lpstr>
      <vt:lpstr>Hierarchy</vt:lpstr>
      <vt:lpstr>Toolbar</vt:lpstr>
      <vt:lpstr>Toolbar (cont.)</vt:lpstr>
      <vt:lpstr>Scene View</vt:lpstr>
      <vt:lpstr>Scene</vt:lpstr>
      <vt:lpstr>Game View</vt:lpstr>
      <vt:lpstr>Inspector</vt:lpstr>
      <vt:lpstr>Console Window</vt:lpstr>
      <vt:lpstr>Organizing Workspace</vt:lpstr>
      <vt:lpstr>Publishing builds</vt:lpstr>
      <vt:lpstr>PowerPoint Presentation</vt:lpstr>
      <vt:lpstr>Package Manager</vt:lpstr>
      <vt:lpstr>PowerPoint Presentation</vt:lpstr>
      <vt:lpstr>PowerPoint Presentation</vt:lpstr>
      <vt:lpstr>Building Blocks of Unity Games</vt:lpstr>
      <vt:lpstr>Unity Development Workflow</vt:lpstr>
      <vt:lpstr>GameObjects</vt:lpstr>
      <vt:lpstr>GameObjects (cont)</vt:lpstr>
      <vt:lpstr>GameObjects (cont)</vt:lpstr>
      <vt:lpstr>GameObjects (cont)</vt:lpstr>
      <vt:lpstr>GameObjects (cont.)</vt:lpstr>
      <vt:lpstr>Prefabs</vt:lpstr>
      <vt:lpstr>PowerPoint Presentation</vt:lpstr>
      <vt:lpstr>Prefabs (cont.)</vt:lpstr>
      <vt:lpstr>Hierarchy Icons</vt:lpstr>
      <vt:lpstr>Camera</vt:lpstr>
      <vt:lpstr>Scripting</vt:lpstr>
      <vt:lpstr>Unity C# Script</vt:lpstr>
      <vt:lpstr>Script Component</vt:lpstr>
      <vt:lpstr>Variables and Scope</vt:lpstr>
      <vt:lpstr>Variables and Scope (cont.)</vt:lpstr>
      <vt:lpstr>C# Naming Conventions</vt:lpstr>
      <vt:lpstr>C# Variable Types</vt:lpstr>
      <vt:lpstr>C# Variable Types (cont.)</vt:lpstr>
      <vt:lpstr>Overview of Game Engines</vt:lpstr>
      <vt:lpstr>PowerPoint Presentation</vt:lpstr>
      <vt:lpstr>The Beginning</vt:lpstr>
      <vt:lpstr>Building on</vt:lpstr>
      <vt:lpstr>Game Engine Today</vt:lpstr>
      <vt:lpstr>Trade off</vt:lpstr>
      <vt:lpstr>Reusability Timeline</vt:lpstr>
      <vt:lpstr>FPS</vt:lpstr>
      <vt:lpstr>PowerPoint Presentation</vt:lpstr>
      <vt:lpstr>Engine Evolution</vt:lpstr>
      <vt:lpstr>Some Modern Engines</vt:lpstr>
      <vt:lpstr>PowerPoint Presentation</vt:lpstr>
      <vt:lpstr>More Engines</vt:lpstr>
      <vt:lpstr>PowerPoint Presentation</vt:lpstr>
      <vt:lpstr>More Engines (cont.)</vt:lpstr>
      <vt:lpstr>More Engines (cont.)</vt:lpstr>
      <vt:lpstr>Game Engines for Non-Programmers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Game Engine Architecture</dc:title>
  <dc:creator>Hisain Helshaafi</dc:creator>
  <cp:lastModifiedBy>Ben OShaughnessy</cp:lastModifiedBy>
  <cp:revision>493</cp:revision>
  <dcterms:created xsi:type="dcterms:W3CDTF">2017-08-21T08:57:15Z</dcterms:created>
  <dcterms:modified xsi:type="dcterms:W3CDTF">2025-09-12T11:51:44Z</dcterms:modified>
</cp:coreProperties>
</file>